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0" r:id="rId1"/>
  </p:sldMasterIdLst>
  <p:notesMasterIdLst>
    <p:notesMasterId r:id="rId11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 id="350" r:id="rId96"/>
    <p:sldId id="351" r:id="rId97"/>
    <p:sldId id="352" r:id="rId98"/>
    <p:sldId id="353" r:id="rId99"/>
    <p:sldId id="354" r:id="rId100"/>
    <p:sldId id="355" r:id="rId101"/>
    <p:sldId id="356" r:id="rId102"/>
    <p:sldId id="357" r:id="rId103"/>
    <p:sldId id="358" r:id="rId104"/>
    <p:sldId id="359" r:id="rId105"/>
    <p:sldId id="360" r:id="rId106"/>
    <p:sldId id="361" r:id="rId107"/>
    <p:sldId id="362" r:id="rId108"/>
    <p:sldId id="363" r:id="rId109"/>
    <p:sldId id="364" r:id="rId110"/>
    <p:sldId id="365" r:id="rId111"/>
    <p:sldId id="366" r:id="rId112"/>
    <p:sldId id="367" r:id="rId113"/>
    <p:sldId id="368" r:id="rId114"/>
    <p:sldId id="369" r:id="rId115"/>
  </p:sldIdLst>
  <p:sldSz cx="9144000" cy="6858000" type="screen4x3"/>
  <p:notesSz cx="6858000" cy="9144000"/>
  <p:embeddedFontLst>
    <p:embeddedFont>
      <p:font typeface="Open Sans" panose="020B0606030504020204" pitchFamily="34" charset="0"/>
      <p:regular r:id="rId117"/>
      <p:bold r:id="rId118"/>
      <p:italic r:id="rId119"/>
      <p:boldItalic r:id="rId120"/>
    </p:embeddedFont>
    <p:embeddedFont>
      <p:font typeface="PT Sans Narrow" panose="020B0506020203020204" pitchFamily="34" charset="0"/>
      <p:regular r:id="rId121"/>
      <p:bold r:id="rId1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4749FB-FB42-46FB-BE6D-0216B8E3E104}" v="2" dt="2024-10-02T16:50:38.180"/>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78" d="100"/>
          <a:sy n="78" d="100"/>
        </p:scale>
        <p:origin x="1594" y="67"/>
      </p:cViewPr>
      <p:guideLst>
        <p:guide orient="horz" pos="2160"/>
        <p:guide pos="2880"/>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font" Target="fonts/font1.fntdata"/><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128" Type="http://schemas.microsoft.com/office/2015/10/relationships/revisionInfo" Target="revisionInfo.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font" Target="fonts/font2.fntdata"/><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font" Target="fonts/font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font" Target="fonts/font4.fntdata"/><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font" Target="fonts/font5.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notesMaster" Target="notesMasters/notesMaster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microsoft.com/office/2016/11/relationships/changesInfo" Target="changesInfos/changesInfo1.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éonie Asselin" userId="52810d22001141cc" providerId="LiveId" clId="{014749FB-FB42-46FB-BE6D-0216B8E3E104}"/>
    <pc:docChg chg="custSel modSld">
      <pc:chgData name="Léonie Asselin" userId="52810d22001141cc" providerId="LiveId" clId="{014749FB-FB42-46FB-BE6D-0216B8E3E104}" dt="2024-10-02T16:50:38.340" v="3" actId="27636"/>
      <pc:docMkLst>
        <pc:docMk/>
      </pc:docMkLst>
      <pc:sldChg chg="modSp mod">
        <pc:chgData name="Léonie Asselin" userId="52810d22001141cc" providerId="LiveId" clId="{014749FB-FB42-46FB-BE6D-0216B8E3E104}" dt="2024-10-02T16:50:38.215" v="0" actId="27636"/>
        <pc:sldMkLst>
          <pc:docMk/>
          <pc:sldMk cId="0" sldId="280"/>
        </pc:sldMkLst>
        <pc:spChg chg="mod">
          <ac:chgData name="Léonie Asselin" userId="52810d22001141cc" providerId="LiveId" clId="{014749FB-FB42-46FB-BE6D-0216B8E3E104}" dt="2024-10-02T16:50:38.215" v="0" actId="27636"/>
          <ac:spMkLst>
            <pc:docMk/>
            <pc:sldMk cId="0" sldId="280"/>
            <ac:spMk id="260" creationId="{00000000-0000-0000-0000-000000000000}"/>
          </ac:spMkLst>
        </pc:spChg>
      </pc:sldChg>
      <pc:sldChg chg="modSp mod">
        <pc:chgData name="Léonie Asselin" userId="52810d22001141cc" providerId="LiveId" clId="{014749FB-FB42-46FB-BE6D-0216B8E3E104}" dt="2024-10-02T16:50:38.245" v="1" actId="27636"/>
        <pc:sldMkLst>
          <pc:docMk/>
          <pc:sldMk cId="0" sldId="289"/>
        </pc:sldMkLst>
        <pc:spChg chg="mod">
          <ac:chgData name="Léonie Asselin" userId="52810d22001141cc" providerId="LiveId" clId="{014749FB-FB42-46FB-BE6D-0216B8E3E104}" dt="2024-10-02T16:50:38.245" v="1" actId="27636"/>
          <ac:spMkLst>
            <pc:docMk/>
            <pc:sldMk cId="0" sldId="289"/>
            <ac:spMk id="322" creationId="{00000000-0000-0000-0000-000000000000}"/>
          </ac:spMkLst>
        </pc:spChg>
      </pc:sldChg>
      <pc:sldChg chg="modSp mod">
        <pc:chgData name="Léonie Asselin" userId="52810d22001141cc" providerId="LiveId" clId="{014749FB-FB42-46FB-BE6D-0216B8E3E104}" dt="2024-10-02T16:50:38.263" v="2" actId="27636"/>
        <pc:sldMkLst>
          <pc:docMk/>
          <pc:sldMk cId="0" sldId="297"/>
        </pc:sldMkLst>
        <pc:spChg chg="mod">
          <ac:chgData name="Léonie Asselin" userId="52810d22001141cc" providerId="LiveId" clId="{014749FB-FB42-46FB-BE6D-0216B8E3E104}" dt="2024-10-02T16:50:38.263" v="2" actId="27636"/>
          <ac:spMkLst>
            <pc:docMk/>
            <pc:sldMk cId="0" sldId="297"/>
            <ac:spMk id="377" creationId="{00000000-0000-0000-0000-000000000000}"/>
          </ac:spMkLst>
        </pc:spChg>
      </pc:sldChg>
      <pc:sldChg chg="modSp mod">
        <pc:chgData name="Léonie Asselin" userId="52810d22001141cc" providerId="LiveId" clId="{014749FB-FB42-46FB-BE6D-0216B8E3E104}" dt="2024-10-02T16:50:38.340" v="3" actId="27636"/>
        <pc:sldMkLst>
          <pc:docMk/>
          <pc:sldMk cId="0" sldId="338"/>
        </pc:sldMkLst>
        <pc:spChg chg="mod">
          <ac:chgData name="Léonie Asselin" userId="52810d22001141cc" providerId="LiveId" clId="{014749FB-FB42-46FB-BE6D-0216B8E3E104}" dt="2024-10-02T16:50:38.340" v="3" actId="27636"/>
          <ac:spMkLst>
            <pc:docMk/>
            <pc:sldMk cId="0" sldId="338"/>
            <ac:spMk id="674"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p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0" name="Google Shape;70;p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p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0" name="Google Shape;140;p20: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1"/>
        <p:cNvGrpSpPr/>
        <p:nvPr/>
      </p:nvGrpSpPr>
      <p:grpSpPr>
        <a:xfrm>
          <a:off x="0" y="0"/>
          <a:ext cx="0" cy="0"/>
          <a:chOff x="0" y="0"/>
          <a:chExt cx="0" cy="0"/>
        </a:xfrm>
      </p:grpSpPr>
      <p:sp>
        <p:nvSpPr>
          <p:cNvPr id="792" name="Google Shape;792;g2fb2ede6f62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3" name="Google Shape;793;g2fb2ede6f6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9"/>
        <p:cNvGrpSpPr/>
        <p:nvPr/>
      </p:nvGrpSpPr>
      <p:grpSpPr>
        <a:xfrm>
          <a:off x="0" y="0"/>
          <a:ext cx="0" cy="0"/>
          <a:chOff x="0" y="0"/>
          <a:chExt cx="0" cy="0"/>
        </a:xfrm>
      </p:grpSpPr>
      <p:sp>
        <p:nvSpPr>
          <p:cNvPr id="800" name="Google Shape;800;g2fb2ede6f62_0_10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1" name="Google Shape;801;g2fb2ede6f6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fb2ede6f62_0_10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8" name="Google Shape;808;g2fb2ede6f6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4"/>
        <p:cNvGrpSpPr/>
        <p:nvPr/>
      </p:nvGrpSpPr>
      <p:grpSpPr>
        <a:xfrm>
          <a:off x="0" y="0"/>
          <a:ext cx="0" cy="0"/>
          <a:chOff x="0" y="0"/>
          <a:chExt cx="0" cy="0"/>
        </a:xfrm>
      </p:grpSpPr>
      <p:sp>
        <p:nvSpPr>
          <p:cNvPr id="815" name="Google Shape;815;g2fb2ede6f62_0_1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6" name="Google Shape;816;g2fb2ede6f62_0_1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9"/>
        <p:cNvGrpSpPr/>
        <p:nvPr/>
      </p:nvGrpSpPr>
      <p:grpSpPr>
        <a:xfrm>
          <a:off x="0" y="0"/>
          <a:ext cx="0" cy="0"/>
          <a:chOff x="0" y="0"/>
          <a:chExt cx="0" cy="0"/>
        </a:xfrm>
      </p:grpSpPr>
      <p:sp>
        <p:nvSpPr>
          <p:cNvPr id="820" name="Google Shape;820;g2fb2ede6f62_0_1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1" name="Google Shape;821;g2fb2ede6f6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2fb2ede6f62_0_1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2fb2ede6f6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1"/>
        <p:cNvGrpSpPr/>
        <p:nvPr/>
      </p:nvGrpSpPr>
      <p:grpSpPr>
        <a:xfrm>
          <a:off x="0" y="0"/>
          <a:ext cx="0" cy="0"/>
          <a:chOff x="0" y="0"/>
          <a:chExt cx="0" cy="0"/>
        </a:xfrm>
      </p:grpSpPr>
      <p:sp>
        <p:nvSpPr>
          <p:cNvPr id="832" name="Google Shape;832;g2fb2ede6f62_0_1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3" name="Google Shape;833;g2fb2ede6f62_0_1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0"/>
        <p:cNvGrpSpPr/>
        <p:nvPr/>
      </p:nvGrpSpPr>
      <p:grpSpPr>
        <a:xfrm>
          <a:off x="0" y="0"/>
          <a:ext cx="0" cy="0"/>
          <a:chOff x="0" y="0"/>
          <a:chExt cx="0" cy="0"/>
        </a:xfrm>
      </p:grpSpPr>
      <p:sp>
        <p:nvSpPr>
          <p:cNvPr id="841" name="Google Shape;841;g2fb2ede6f62_0_13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2" name="Google Shape;842;g2fb2ede6f62_0_1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8"/>
        <p:cNvGrpSpPr/>
        <p:nvPr/>
      </p:nvGrpSpPr>
      <p:grpSpPr>
        <a:xfrm>
          <a:off x="0" y="0"/>
          <a:ext cx="0" cy="0"/>
          <a:chOff x="0" y="0"/>
          <a:chExt cx="0" cy="0"/>
        </a:xfrm>
      </p:grpSpPr>
      <p:sp>
        <p:nvSpPr>
          <p:cNvPr id="849" name="Google Shape;849;g2fb2ede6f62_0_1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0" name="Google Shape;850;g2fb2ede6f62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6"/>
        <p:cNvGrpSpPr/>
        <p:nvPr/>
      </p:nvGrpSpPr>
      <p:grpSpPr>
        <a:xfrm>
          <a:off x="0" y="0"/>
          <a:ext cx="0" cy="0"/>
          <a:chOff x="0" y="0"/>
          <a:chExt cx="0" cy="0"/>
        </a:xfrm>
      </p:grpSpPr>
      <p:sp>
        <p:nvSpPr>
          <p:cNvPr id="857" name="Google Shape;857;g2fb2ede6f62_0_15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8" name="Google Shape;858;g2fb2ede6f62_0_1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7"/>
        <p:cNvGrpSpPr/>
        <p:nvPr/>
      </p:nvGrpSpPr>
      <p:grpSpPr>
        <a:xfrm>
          <a:off x="0" y="0"/>
          <a:ext cx="0" cy="0"/>
          <a:chOff x="0" y="0"/>
          <a:chExt cx="0" cy="0"/>
        </a:xfrm>
      </p:grpSpPr>
      <p:sp>
        <p:nvSpPr>
          <p:cNvPr id="148" name="Google Shape;148;p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49" name="Google Shape;149;p21: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4"/>
        <p:cNvGrpSpPr/>
        <p:nvPr/>
      </p:nvGrpSpPr>
      <p:grpSpPr>
        <a:xfrm>
          <a:off x="0" y="0"/>
          <a:ext cx="0" cy="0"/>
          <a:chOff x="0" y="0"/>
          <a:chExt cx="0" cy="0"/>
        </a:xfrm>
      </p:grpSpPr>
      <p:sp>
        <p:nvSpPr>
          <p:cNvPr id="865" name="Google Shape;865;g2fb2ede6f62_0_1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6" name="Google Shape;866;g2fb2ede6f6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3"/>
        <p:cNvGrpSpPr/>
        <p:nvPr/>
      </p:nvGrpSpPr>
      <p:grpSpPr>
        <a:xfrm>
          <a:off x="0" y="0"/>
          <a:ext cx="0" cy="0"/>
          <a:chOff x="0" y="0"/>
          <a:chExt cx="0" cy="0"/>
        </a:xfrm>
      </p:grpSpPr>
      <p:sp>
        <p:nvSpPr>
          <p:cNvPr id="874" name="Google Shape;874;g2fb2ede6f62_0_16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5" name="Google Shape;875;g2fb2ede6f62_0_16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1"/>
        <p:cNvGrpSpPr/>
        <p:nvPr/>
      </p:nvGrpSpPr>
      <p:grpSpPr>
        <a:xfrm>
          <a:off x="0" y="0"/>
          <a:ext cx="0" cy="0"/>
          <a:chOff x="0" y="0"/>
          <a:chExt cx="0" cy="0"/>
        </a:xfrm>
      </p:grpSpPr>
      <p:sp>
        <p:nvSpPr>
          <p:cNvPr id="882" name="Google Shape;882;g2fb2ede6f62_0_17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83" name="Google Shape;883;g2fb2ede6f62_0_1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9"/>
        <p:cNvGrpSpPr/>
        <p:nvPr/>
      </p:nvGrpSpPr>
      <p:grpSpPr>
        <a:xfrm>
          <a:off x="0" y="0"/>
          <a:ext cx="0" cy="0"/>
          <a:chOff x="0" y="0"/>
          <a:chExt cx="0" cy="0"/>
        </a:xfrm>
      </p:grpSpPr>
      <p:sp>
        <p:nvSpPr>
          <p:cNvPr id="890" name="Google Shape;890;g2fb2ede6f62_0_18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1" name="Google Shape;891;g2fb2ede6f62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7"/>
        <p:cNvGrpSpPr/>
        <p:nvPr/>
      </p:nvGrpSpPr>
      <p:grpSpPr>
        <a:xfrm>
          <a:off x="0" y="0"/>
          <a:ext cx="0" cy="0"/>
          <a:chOff x="0" y="0"/>
          <a:chExt cx="0" cy="0"/>
        </a:xfrm>
      </p:grpSpPr>
      <p:sp>
        <p:nvSpPr>
          <p:cNvPr id="898" name="Google Shape;898;g2fb2ede6f62_0_18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9" name="Google Shape;899;g2fb2ede6f62_0_1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5"/>
        <p:cNvGrpSpPr/>
        <p:nvPr/>
      </p:nvGrpSpPr>
      <p:grpSpPr>
        <a:xfrm>
          <a:off x="0" y="0"/>
          <a:ext cx="0" cy="0"/>
          <a:chOff x="0" y="0"/>
          <a:chExt cx="0" cy="0"/>
        </a:xfrm>
      </p:grpSpPr>
      <p:sp>
        <p:nvSpPr>
          <p:cNvPr id="156" name="Google Shape;156;p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57" name="Google Shape;157;p2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2"/>
        <p:cNvGrpSpPr/>
        <p:nvPr/>
      </p:nvGrpSpPr>
      <p:grpSpPr>
        <a:xfrm>
          <a:off x="0" y="0"/>
          <a:ext cx="0" cy="0"/>
          <a:chOff x="0" y="0"/>
          <a:chExt cx="0" cy="0"/>
        </a:xfrm>
      </p:grpSpPr>
      <p:sp>
        <p:nvSpPr>
          <p:cNvPr id="163" name="Google Shape;163;g2f651727764_0_1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4" name="Google Shape;164;g2f651727764_0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9"/>
        <p:cNvGrpSpPr/>
        <p:nvPr/>
      </p:nvGrpSpPr>
      <p:grpSpPr>
        <a:xfrm>
          <a:off x="0" y="0"/>
          <a:ext cx="0" cy="0"/>
          <a:chOff x="0" y="0"/>
          <a:chExt cx="0" cy="0"/>
        </a:xfrm>
      </p:grpSpPr>
      <p:sp>
        <p:nvSpPr>
          <p:cNvPr id="170" name="Google Shape;170;g2f651727764_0_1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1" name="Google Shape;171;g2f651727764_0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f651727764_0_3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f651727764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f517dadf1d_0_8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2" name="Google Shape;192;g2f517dadf1d_0_8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7"/>
        <p:cNvGrpSpPr/>
        <p:nvPr/>
      </p:nvGrpSpPr>
      <p:grpSpPr>
        <a:xfrm>
          <a:off x="0" y="0"/>
          <a:ext cx="0" cy="0"/>
          <a:chOff x="0" y="0"/>
          <a:chExt cx="0" cy="0"/>
        </a:xfrm>
      </p:grpSpPr>
      <p:sp>
        <p:nvSpPr>
          <p:cNvPr id="198" name="Google Shape;198;g2f651727764_0_2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9" name="Google Shape;199;g2f651727764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3"/>
        <p:cNvGrpSpPr/>
        <p:nvPr/>
      </p:nvGrpSpPr>
      <p:grpSpPr>
        <a:xfrm>
          <a:off x="0" y="0"/>
          <a:ext cx="0" cy="0"/>
          <a:chOff x="0" y="0"/>
          <a:chExt cx="0" cy="0"/>
        </a:xfrm>
      </p:grpSpPr>
      <p:sp>
        <p:nvSpPr>
          <p:cNvPr id="204" name="Google Shape;204;g2fb2ede6f62_0_19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5" name="Google Shape;205;g2fb2ede6f62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p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213" name="Google Shape;213;p1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
        <p:cNvGrpSpPr/>
        <p:nvPr/>
      </p:nvGrpSpPr>
      <p:grpSpPr>
        <a:xfrm>
          <a:off x="0" y="0"/>
          <a:ext cx="0" cy="0"/>
          <a:chOff x="0" y="0"/>
          <a:chExt cx="0" cy="0"/>
        </a:xfrm>
      </p:grpSpPr>
      <p:sp>
        <p:nvSpPr>
          <p:cNvPr id="75" name="Google Shape;75;g2f5adf509ee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 name="Google Shape;76;g2f5adf509ee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28357f27a68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28357f27a68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3"/>
        <p:cNvGrpSpPr/>
        <p:nvPr/>
      </p:nvGrpSpPr>
      <p:grpSpPr>
        <a:xfrm>
          <a:off x="0" y="0"/>
          <a:ext cx="0" cy="0"/>
          <a:chOff x="0" y="0"/>
          <a:chExt cx="0" cy="0"/>
        </a:xfrm>
      </p:grpSpPr>
      <p:sp>
        <p:nvSpPr>
          <p:cNvPr id="224" name="Google Shape;224;g28357f27a68_0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5" name="Google Shape;225;g28357f27a68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1"/>
        <p:cNvGrpSpPr/>
        <p:nvPr/>
      </p:nvGrpSpPr>
      <p:grpSpPr>
        <a:xfrm>
          <a:off x="0" y="0"/>
          <a:ext cx="0" cy="0"/>
          <a:chOff x="0" y="0"/>
          <a:chExt cx="0" cy="0"/>
        </a:xfrm>
      </p:grpSpPr>
      <p:sp>
        <p:nvSpPr>
          <p:cNvPr id="232" name="Google Shape;232;g28357f27a68_0_1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 name="Google Shape;233;g28357f27a68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9"/>
        <p:cNvGrpSpPr/>
        <p:nvPr/>
      </p:nvGrpSpPr>
      <p:grpSpPr>
        <a:xfrm>
          <a:off x="0" y="0"/>
          <a:ext cx="0" cy="0"/>
          <a:chOff x="0" y="0"/>
          <a:chExt cx="0" cy="0"/>
        </a:xfrm>
      </p:grpSpPr>
      <p:sp>
        <p:nvSpPr>
          <p:cNvPr id="240" name="Google Shape;240;g28357f27a68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1" name="Google Shape;241;g28357f27a68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7"/>
        <p:cNvGrpSpPr/>
        <p:nvPr/>
      </p:nvGrpSpPr>
      <p:grpSpPr>
        <a:xfrm>
          <a:off x="0" y="0"/>
          <a:ext cx="0" cy="0"/>
          <a:chOff x="0" y="0"/>
          <a:chExt cx="0" cy="0"/>
        </a:xfrm>
      </p:grpSpPr>
      <p:sp>
        <p:nvSpPr>
          <p:cNvPr id="248" name="Google Shape;248;g28357f27a68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9" name="Google Shape;249;g28357f27a68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28357f27a68_0_3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28357f27a68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3"/>
        <p:cNvGrpSpPr/>
        <p:nvPr/>
      </p:nvGrpSpPr>
      <p:grpSpPr>
        <a:xfrm>
          <a:off x="0" y="0"/>
          <a:ext cx="0" cy="0"/>
          <a:chOff x="0" y="0"/>
          <a:chExt cx="0" cy="0"/>
        </a:xfrm>
      </p:grpSpPr>
      <p:sp>
        <p:nvSpPr>
          <p:cNvPr id="264" name="Google Shape;264;g28357f27a68_0_4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5" name="Google Shape;265;g28357f27a68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Google Shape;270;g28357f27a68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1" name="Google Shape;271;g28357f27a68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28357f27a68_0_5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28357f27a68_0_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0"/>
        <p:cNvGrpSpPr/>
        <p:nvPr/>
      </p:nvGrpSpPr>
      <p:grpSpPr>
        <a:xfrm>
          <a:off x="0" y="0"/>
          <a:ext cx="0" cy="0"/>
          <a:chOff x="0" y="0"/>
          <a:chExt cx="0" cy="0"/>
        </a:xfrm>
      </p:grpSpPr>
      <p:sp>
        <p:nvSpPr>
          <p:cNvPr id="281" name="Google Shape;281;g28357f27a68_0_5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2" name="Google Shape;282;g28357f27a68_0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
        <p:cNvGrpSpPr/>
        <p:nvPr/>
      </p:nvGrpSpPr>
      <p:grpSpPr>
        <a:xfrm>
          <a:off x="0" y="0"/>
          <a:ext cx="0" cy="0"/>
          <a:chOff x="0" y="0"/>
          <a:chExt cx="0" cy="0"/>
        </a:xfrm>
      </p:grpSpPr>
      <p:sp>
        <p:nvSpPr>
          <p:cNvPr id="85" name="Google Shape;85;g28357f27a68_0_4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 name="Google Shape;86;g28357f27a68_0_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28357f27a68_0_6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28357f27a68_0_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4"/>
        <p:cNvGrpSpPr/>
        <p:nvPr/>
      </p:nvGrpSpPr>
      <p:grpSpPr>
        <a:xfrm>
          <a:off x="0" y="0"/>
          <a:ext cx="0" cy="0"/>
          <a:chOff x="0" y="0"/>
          <a:chExt cx="0" cy="0"/>
        </a:xfrm>
      </p:grpSpPr>
      <p:sp>
        <p:nvSpPr>
          <p:cNvPr id="295" name="Google Shape;295;g28357f27a68_0_8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6" name="Google Shape;296;g28357f27a68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8357f27a68_0_8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8357f27a68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p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311" name="Google Shape;311;p35: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8357f27a68_0_9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8357f27a68_0_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5"/>
        <p:cNvGrpSpPr/>
        <p:nvPr/>
      </p:nvGrpSpPr>
      <p:grpSpPr>
        <a:xfrm>
          <a:off x="0" y="0"/>
          <a:ext cx="0" cy="0"/>
          <a:chOff x="0" y="0"/>
          <a:chExt cx="0" cy="0"/>
        </a:xfrm>
      </p:grpSpPr>
      <p:sp>
        <p:nvSpPr>
          <p:cNvPr id="326" name="Google Shape;326;g2f517dadf1d_0_9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7" name="Google Shape;327;g2f517dadf1d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0"/>
        <p:cNvGrpSpPr/>
        <p:nvPr/>
      </p:nvGrpSpPr>
      <p:grpSpPr>
        <a:xfrm>
          <a:off x="0" y="0"/>
          <a:ext cx="0" cy="0"/>
          <a:chOff x="0" y="0"/>
          <a:chExt cx="0" cy="0"/>
        </a:xfrm>
      </p:grpSpPr>
      <p:sp>
        <p:nvSpPr>
          <p:cNvPr id="331" name="Google Shape;331;g2835e601b45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2" name="Google Shape;332;g2835e601b45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8"/>
        <p:cNvGrpSpPr/>
        <p:nvPr/>
      </p:nvGrpSpPr>
      <p:grpSpPr>
        <a:xfrm>
          <a:off x="0" y="0"/>
          <a:ext cx="0" cy="0"/>
          <a:chOff x="0" y="0"/>
          <a:chExt cx="0" cy="0"/>
        </a:xfrm>
      </p:grpSpPr>
      <p:sp>
        <p:nvSpPr>
          <p:cNvPr id="339" name="Google Shape;339;g2835e601b45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0" name="Google Shape;340;g2835e601b45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2835e601b45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2835e601b45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2835e601b45_0_1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4" name="Google Shape;354;g2835e601b45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
        <p:cNvGrpSpPr/>
        <p:nvPr/>
      </p:nvGrpSpPr>
      <p:grpSpPr>
        <a:xfrm>
          <a:off x="0" y="0"/>
          <a:ext cx="0" cy="0"/>
          <a:chOff x="0" y="0"/>
          <a:chExt cx="0" cy="0"/>
        </a:xfrm>
      </p:grpSpPr>
      <p:sp>
        <p:nvSpPr>
          <p:cNvPr id="90" name="Google Shape;90;p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91" name="Google Shape;91;p2: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7"/>
        <p:cNvGrpSpPr/>
        <p:nvPr/>
      </p:nvGrpSpPr>
      <p:grpSpPr>
        <a:xfrm>
          <a:off x="0" y="0"/>
          <a:ext cx="0" cy="0"/>
          <a:chOff x="0" y="0"/>
          <a:chExt cx="0" cy="0"/>
        </a:xfrm>
      </p:grpSpPr>
      <p:sp>
        <p:nvSpPr>
          <p:cNvPr id="358" name="Google Shape;358;g2835e601b45_0_2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9" name="Google Shape;359;g2835e601b45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4"/>
        <p:cNvGrpSpPr/>
        <p:nvPr/>
      </p:nvGrpSpPr>
      <p:grpSpPr>
        <a:xfrm>
          <a:off x="0" y="0"/>
          <a:ext cx="0" cy="0"/>
          <a:chOff x="0" y="0"/>
          <a:chExt cx="0" cy="0"/>
        </a:xfrm>
      </p:grpSpPr>
      <p:sp>
        <p:nvSpPr>
          <p:cNvPr id="365" name="Google Shape;365;g2835e601b45_0_2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6" name="Google Shape;366;g2835e601b45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2"/>
        <p:cNvGrpSpPr/>
        <p:nvPr/>
      </p:nvGrpSpPr>
      <p:grpSpPr>
        <a:xfrm>
          <a:off x="0" y="0"/>
          <a:ext cx="0" cy="0"/>
          <a:chOff x="0" y="0"/>
          <a:chExt cx="0" cy="0"/>
        </a:xfrm>
      </p:grpSpPr>
      <p:sp>
        <p:nvSpPr>
          <p:cNvPr id="373" name="Google Shape;373;g2835e601b45_0_3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4" name="Google Shape;374;g2835e601b45_0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Google Shape;381;g2835e601b45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2" name="Google Shape;382;g2835e601b45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8"/>
        <p:cNvGrpSpPr/>
        <p:nvPr/>
      </p:nvGrpSpPr>
      <p:grpSpPr>
        <a:xfrm>
          <a:off x="0" y="0"/>
          <a:ext cx="0" cy="0"/>
          <a:chOff x="0" y="0"/>
          <a:chExt cx="0" cy="0"/>
        </a:xfrm>
      </p:grpSpPr>
      <p:sp>
        <p:nvSpPr>
          <p:cNvPr id="389" name="Google Shape;389;g2835e601b45_0_5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0" name="Google Shape;390;g2835e601b45_0_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8"/>
        <p:cNvGrpSpPr/>
        <p:nvPr/>
      </p:nvGrpSpPr>
      <p:grpSpPr>
        <a:xfrm>
          <a:off x="0" y="0"/>
          <a:ext cx="0" cy="0"/>
          <a:chOff x="0" y="0"/>
          <a:chExt cx="0" cy="0"/>
        </a:xfrm>
      </p:grpSpPr>
      <p:sp>
        <p:nvSpPr>
          <p:cNvPr id="399" name="Google Shape;399;g2835e601b45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0" name="Google Shape;400;g2835e601b45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5"/>
        <p:cNvGrpSpPr/>
        <p:nvPr/>
      </p:nvGrpSpPr>
      <p:grpSpPr>
        <a:xfrm>
          <a:off x="0" y="0"/>
          <a:ext cx="0" cy="0"/>
          <a:chOff x="0" y="0"/>
          <a:chExt cx="0" cy="0"/>
        </a:xfrm>
      </p:grpSpPr>
      <p:sp>
        <p:nvSpPr>
          <p:cNvPr id="406" name="Google Shape;406;g2f769888f21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7" name="Google Shape;407;g2f769888f2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3"/>
        <p:cNvGrpSpPr/>
        <p:nvPr/>
      </p:nvGrpSpPr>
      <p:grpSpPr>
        <a:xfrm>
          <a:off x="0" y="0"/>
          <a:ext cx="0" cy="0"/>
          <a:chOff x="0" y="0"/>
          <a:chExt cx="0" cy="0"/>
        </a:xfrm>
      </p:grpSpPr>
      <p:sp>
        <p:nvSpPr>
          <p:cNvPr id="414" name="Google Shape;414;g2f769888f21_0_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5" name="Google Shape;415;g2f769888f21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2f769888f21_0_4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2f769888f21_0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6"/>
        <p:cNvGrpSpPr/>
        <p:nvPr/>
      </p:nvGrpSpPr>
      <p:grpSpPr>
        <a:xfrm>
          <a:off x="0" y="0"/>
          <a:ext cx="0" cy="0"/>
          <a:chOff x="0" y="0"/>
          <a:chExt cx="0" cy="0"/>
        </a:xfrm>
      </p:grpSpPr>
      <p:sp>
        <p:nvSpPr>
          <p:cNvPr id="427" name="Google Shape;427;g2f769888f21_0_1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8" name="Google Shape;428;g2f769888f21_0_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
        <p:cNvGrpSpPr/>
        <p:nvPr/>
      </p:nvGrpSpPr>
      <p:grpSpPr>
        <a:xfrm>
          <a:off x="0" y="0"/>
          <a:ext cx="0" cy="0"/>
          <a:chOff x="0" y="0"/>
          <a:chExt cx="0" cy="0"/>
        </a:xfrm>
      </p:grpSpPr>
      <p:sp>
        <p:nvSpPr>
          <p:cNvPr id="96" name="Google Shape;96;g2f5adf509ee_0_1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7" name="Google Shape;97;g2f5adf509ee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f769888f21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f769888f21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2"/>
        <p:cNvGrpSpPr/>
        <p:nvPr/>
      </p:nvGrpSpPr>
      <p:grpSpPr>
        <a:xfrm>
          <a:off x="0" y="0"/>
          <a:ext cx="0" cy="0"/>
          <a:chOff x="0" y="0"/>
          <a:chExt cx="0" cy="0"/>
        </a:xfrm>
      </p:grpSpPr>
      <p:sp>
        <p:nvSpPr>
          <p:cNvPr id="443" name="Google Shape;443;g2f769888f21_0_3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4" name="Google Shape;444;g2f769888f21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9"/>
        <p:cNvGrpSpPr/>
        <p:nvPr/>
      </p:nvGrpSpPr>
      <p:grpSpPr>
        <a:xfrm>
          <a:off x="0" y="0"/>
          <a:ext cx="0" cy="0"/>
          <a:chOff x="0" y="0"/>
          <a:chExt cx="0" cy="0"/>
        </a:xfrm>
      </p:grpSpPr>
      <p:sp>
        <p:nvSpPr>
          <p:cNvPr id="450" name="Google Shape;450;g2f769888f21_0_5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1" name="Google Shape;451;g2f769888f21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f769888f21_0_4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f769888f21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0"/>
        <p:cNvGrpSpPr/>
        <p:nvPr/>
      </p:nvGrpSpPr>
      <p:grpSpPr>
        <a:xfrm>
          <a:off x="0" y="0"/>
          <a:ext cx="0" cy="0"/>
          <a:chOff x="0" y="0"/>
          <a:chExt cx="0" cy="0"/>
        </a:xfrm>
      </p:grpSpPr>
      <p:sp>
        <p:nvSpPr>
          <p:cNvPr id="461" name="Google Shape;461;g2f769888f21_0_5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2" name="Google Shape;462;g2f769888f21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6"/>
        <p:cNvGrpSpPr/>
        <p:nvPr/>
      </p:nvGrpSpPr>
      <p:grpSpPr>
        <a:xfrm>
          <a:off x="0" y="0"/>
          <a:ext cx="0" cy="0"/>
          <a:chOff x="0" y="0"/>
          <a:chExt cx="0" cy="0"/>
        </a:xfrm>
      </p:grpSpPr>
      <p:sp>
        <p:nvSpPr>
          <p:cNvPr id="467" name="Google Shape;467;p5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468" name="Google Shape;468;p5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3"/>
        <p:cNvGrpSpPr/>
        <p:nvPr/>
      </p:nvGrpSpPr>
      <p:grpSpPr>
        <a:xfrm>
          <a:off x="0" y="0"/>
          <a:ext cx="0" cy="0"/>
          <a:chOff x="0" y="0"/>
          <a:chExt cx="0" cy="0"/>
        </a:xfrm>
      </p:grpSpPr>
      <p:sp>
        <p:nvSpPr>
          <p:cNvPr id="474" name="Google Shape;474;g2f769888f21_0_6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5" name="Google Shape;475;g2f769888f21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0"/>
        <p:cNvGrpSpPr/>
        <p:nvPr/>
      </p:nvGrpSpPr>
      <p:grpSpPr>
        <a:xfrm>
          <a:off x="0" y="0"/>
          <a:ext cx="0" cy="0"/>
          <a:chOff x="0" y="0"/>
          <a:chExt cx="0" cy="0"/>
        </a:xfrm>
      </p:grpSpPr>
      <p:sp>
        <p:nvSpPr>
          <p:cNvPr id="481" name="Google Shape;481;g2f769888f21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2" name="Google Shape;482;g2f769888f21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8"/>
        <p:cNvGrpSpPr/>
        <p:nvPr/>
      </p:nvGrpSpPr>
      <p:grpSpPr>
        <a:xfrm>
          <a:off x="0" y="0"/>
          <a:ext cx="0" cy="0"/>
          <a:chOff x="0" y="0"/>
          <a:chExt cx="0" cy="0"/>
        </a:xfrm>
      </p:grpSpPr>
      <p:sp>
        <p:nvSpPr>
          <p:cNvPr id="489" name="Google Shape;489;g2f769888f21_0_7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0" name="Google Shape;490;g2f769888f21_0_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6"/>
        <p:cNvGrpSpPr/>
        <p:nvPr/>
      </p:nvGrpSpPr>
      <p:grpSpPr>
        <a:xfrm>
          <a:off x="0" y="0"/>
          <a:ext cx="0" cy="0"/>
          <a:chOff x="0" y="0"/>
          <a:chExt cx="0" cy="0"/>
        </a:xfrm>
      </p:grpSpPr>
      <p:sp>
        <p:nvSpPr>
          <p:cNvPr id="497" name="Google Shape;497;g23ecf964d39_1_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8" name="Google Shape;498;g23ecf964d39_1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
        <p:cNvGrpSpPr/>
        <p:nvPr/>
      </p:nvGrpSpPr>
      <p:grpSpPr>
        <a:xfrm>
          <a:off x="0" y="0"/>
          <a:ext cx="0" cy="0"/>
          <a:chOff x="0" y="0"/>
          <a:chExt cx="0" cy="0"/>
        </a:xfrm>
      </p:grpSpPr>
      <p:sp>
        <p:nvSpPr>
          <p:cNvPr id="109" name="Google Shape;109;g279861de33e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 name="Google Shape;110;g279861de33e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2"/>
        <p:cNvGrpSpPr/>
        <p:nvPr/>
      </p:nvGrpSpPr>
      <p:grpSpPr>
        <a:xfrm>
          <a:off x="0" y="0"/>
          <a:ext cx="0" cy="0"/>
          <a:chOff x="0" y="0"/>
          <a:chExt cx="0" cy="0"/>
        </a:xfrm>
      </p:grpSpPr>
      <p:sp>
        <p:nvSpPr>
          <p:cNvPr id="503" name="Google Shape;503;g2f769888f21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4" name="Google Shape;504;g2f769888f21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1"/>
        <p:cNvGrpSpPr/>
        <p:nvPr/>
      </p:nvGrpSpPr>
      <p:grpSpPr>
        <a:xfrm>
          <a:off x="0" y="0"/>
          <a:ext cx="0" cy="0"/>
          <a:chOff x="0" y="0"/>
          <a:chExt cx="0" cy="0"/>
        </a:xfrm>
      </p:grpSpPr>
      <p:sp>
        <p:nvSpPr>
          <p:cNvPr id="512" name="Google Shape;512;g23ecf964d39_1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3" name="Google Shape;513;g23ecf964d39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2f769888f21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2f769888f21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23ecf964d39_1_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23ecf964d39_1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2"/>
        <p:cNvGrpSpPr/>
        <p:nvPr/>
      </p:nvGrpSpPr>
      <p:grpSpPr>
        <a:xfrm>
          <a:off x="0" y="0"/>
          <a:ext cx="0" cy="0"/>
          <a:chOff x="0" y="0"/>
          <a:chExt cx="0" cy="0"/>
        </a:xfrm>
      </p:grpSpPr>
      <p:sp>
        <p:nvSpPr>
          <p:cNvPr id="533" name="Google Shape;533;g2f769888f21_0_9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4" name="Google Shape;534;g2f769888f21_0_9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1"/>
        <p:cNvGrpSpPr/>
        <p:nvPr/>
      </p:nvGrpSpPr>
      <p:grpSpPr>
        <a:xfrm>
          <a:off x="0" y="0"/>
          <a:ext cx="0" cy="0"/>
          <a:chOff x="0" y="0"/>
          <a:chExt cx="0" cy="0"/>
        </a:xfrm>
      </p:grpSpPr>
      <p:sp>
        <p:nvSpPr>
          <p:cNvPr id="542" name="Google Shape;542;g23ecf964d39_1_2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3" name="Google Shape;543;g23ecf964d39_1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7"/>
        <p:cNvGrpSpPr/>
        <p:nvPr/>
      </p:nvGrpSpPr>
      <p:grpSpPr>
        <a:xfrm>
          <a:off x="0" y="0"/>
          <a:ext cx="0" cy="0"/>
          <a:chOff x="0" y="0"/>
          <a:chExt cx="0" cy="0"/>
        </a:xfrm>
      </p:grpSpPr>
      <p:sp>
        <p:nvSpPr>
          <p:cNvPr id="548" name="Google Shape;548;g2f781cfdc67_0_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9" name="Google Shape;549;g2f781cfdc67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5"/>
        <p:cNvGrpSpPr/>
        <p:nvPr/>
      </p:nvGrpSpPr>
      <p:grpSpPr>
        <a:xfrm>
          <a:off x="0" y="0"/>
          <a:ext cx="0" cy="0"/>
          <a:chOff x="0" y="0"/>
          <a:chExt cx="0" cy="0"/>
        </a:xfrm>
      </p:grpSpPr>
      <p:sp>
        <p:nvSpPr>
          <p:cNvPr id="556" name="Google Shape;556;g23ecf964d39_1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7" name="Google Shape;557;g23ecf964d39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1"/>
        <p:cNvGrpSpPr/>
        <p:nvPr/>
      </p:nvGrpSpPr>
      <p:grpSpPr>
        <a:xfrm>
          <a:off x="0" y="0"/>
          <a:ext cx="0" cy="0"/>
          <a:chOff x="0" y="0"/>
          <a:chExt cx="0" cy="0"/>
        </a:xfrm>
      </p:grpSpPr>
      <p:sp>
        <p:nvSpPr>
          <p:cNvPr id="562" name="Google Shape;562;g2fb2ede6f62_0_6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3" name="Google Shape;563;g2fb2ede6f62_0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2f781cfdc67_0_8: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9" name="Google Shape;569;g2f781cfdc67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5"/>
        <p:cNvGrpSpPr/>
        <p:nvPr/>
      </p:nvGrpSpPr>
      <p:grpSpPr>
        <a:xfrm>
          <a:off x="0" y="0"/>
          <a:ext cx="0" cy="0"/>
          <a:chOff x="0" y="0"/>
          <a:chExt cx="0" cy="0"/>
        </a:xfrm>
      </p:grpSpPr>
      <p:sp>
        <p:nvSpPr>
          <p:cNvPr id="116" name="Google Shape;116;g2f5adf509ee_0_2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7" name="Google Shape;117;g2f5adf509ee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fb2ede6f62_0_19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fb2ede6f62_0_1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fb2ede6f62_0_22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fb2ede6f62_0_2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5"/>
        <p:cNvGrpSpPr/>
        <p:nvPr/>
      </p:nvGrpSpPr>
      <p:grpSpPr>
        <a:xfrm>
          <a:off x="0" y="0"/>
          <a:ext cx="0" cy="0"/>
          <a:chOff x="0" y="0"/>
          <a:chExt cx="0" cy="0"/>
        </a:xfrm>
      </p:grpSpPr>
      <p:sp>
        <p:nvSpPr>
          <p:cNvPr id="586" name="Google Shape;586;g2fb2ede6f62_0_206: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7" name="Google Shape;587;g2fb2ede6f62_0_2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2fb2ede6f62_0_21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2fb2ede6f62_0_2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1"/>
        <p:cNvGrpSpPr/>
        <p:nvPr/>
      </p:nvGrpSpPr>
      <p:grpSpPr>
        <a:xfrm>
          <a:off x="0" y="0"/>
          <a:ext cx="0" cy="0"/>
          <a:chOff x="0" y="0"/>
          <a:chExt cx="0" cy="0"/>
        </a:xfrm>
      </p:grpSpPr>
      <p:sp>
        <p:nvSpPr>
          <p:cNvPr id="602" name="Google Shape;602;g2fe4e32004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3" name="Google Shape;603;g2fe4e32004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9"/>
        <p:cNvGrpSpPr/>
        <p:nvPr/>
      </p:nvGrpSpPr>
      <p:grpSpPr>
        <a:xfrm>
          <a:off x="0" y="0"/>
          <a:ext cx="0" cy="0"/>
          <a:chOff x="0" y="0"/>
          <a:chExt cx="0" cy="0"/>
        </a:xfrm>
      </p:grpSpPr>
      <p:sp>
        <p:nvSpPr>
          <p:cNvPr id="610" name="Google Shape;610;g2f7ca1a686a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1" name="Google Shape;611;g2f7ca1a686a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2f7ca1a686a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2f7ca1a686a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2f7ca1a686a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2f7ca1a686a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7"/>
        <p:cNvGrpSpPr/>
        <p:nvPr/>
      </p:nvGrpSpPr>
      <p:grpSpPr>
        <a:xfrm>
          <a:off x="0" y="0"/>
          <a:ext cx="0" cy="0"/>
          <a:chOff x="0" y="0"/>
          <a:chExt cx="0" cy="0"/>
        </a:xfrm>
      </p:grpSpPr>
      <p:sp>
        <p:nvSpPr>
          <p:cNvPr id="628" name="Google Shape;628;g2f7ca1a686a_0_1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9" name="Google Shape;629;g2f7ca1a686a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2f7ca1a686a_0_2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2f7ca1a686a_0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0"/>
        <p:cNvGrpSpPr/>
        <p:nvPr/>
      </p:nvGrpSpPr>
      <p:grpSpPr>
        <a:xfrm>
          <a:off x="0" y="0"/>
          <a:ext cx="0" cy="0"/>
          <a:chOff x="0" y="0"/>
          <a:chExt cx="0" cy="0"/>
        </a:xfrm>
      </p:grpSpPr>
      <p:sp>
        <p:nvSpPr>
          <p:cNvPr id="121" name="Google Shape;121;p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122" name="Google Shape;122;p3:notes"/>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4"/>
        <p:cNvGrpSpPr/>
        <p:nvPr/>
      </p:nvGrpSpPr>
      <p:grpSpPr>
        <a:xfrm>
          <a:off x="0" y="0"/>
          <a:ext cx="0" cy="0"/>
          <a:chOff x="0" y="0"/>
          <a:chExt cx="0" cy="0"/>
        </a:xfrm>
      </p:grpSpPr>
      <p:sp>
        <p:nvSpPr>
          <p:cNvPr id="645" name="Google Shape;645;g2f7ca1a686a_0_3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6" name="Google Shape;646;g2f7ca1a686a_0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2"/>
        <p:cNvGrpSpPr/>
        <p:nvPr/>
      </p:nvGrpSpPr>
      <p:grpSpPr>
        <a:xfrm>
          <a:off x="0" y="0"/>
          <a:ext cx="0" cy="0"/>
          <a:chOff x="0" y="0"/>
          <a:chExt cx="0" cy="0"/>
        </a:xfrm>
      </p:grpSpPr>
      <p:sp>
        <p:nvSpPr>
          <p:cNvPr id="653" name="Google Shape;653;g2f7ca1a686a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4" name="Google Shape;654;g2f7ca1a686a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0"/>
        <p:cNvGrpSpPr/>
        <p:nvPr/>
      </p:nvGrpSpPr>
      <p:grpSpPr>
        <a:xfrm>
          <a:off x="0" y="0"/>
          <a:ext cx="0" cy="0"/>
          <a:chOff x="0" y="0"/>
          <a:chExt cx="0" cy="0"/>
        </a:xfrm>
      </p:grpSpPr>
      <p:sp>
        <p:nvSpPr>
          <p:cNvPr id="661" name="Google Shape;661;g2f7ca1a686a_0_4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2" name="Google Shape;662;g2f7ca1a686a_0_4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8"/>
        <p:cNvGrpSpPr/>
        <p:nvPr/>
      </p:nvGrpSpPr>
      <p:grpSpPr>
        <a:xfrm>
          <a:off x="0" y="0"/>
          <a:ext cx="0" cy="0"/>
          <a:chOff x="0" y="0"/>
          <a:chExt cx="0" cy="0"/>
        </a:xfrm>
      </p:grpSpPr>
      <p:sp>
        <p:nvSpPr>
          <p:cNvPr id="669" name="Google Shape;669;g2f7ca1a686a_0_5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0" name="Google Shape;670;g2f7ca1a686a_0_5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7"/>
        <p:cNvGrpSpPr/>
        <p:nvPr/>
      </p:nvGrpSpPr>
      <p:grpSpPr>
        <a:xfrm>
          <a:off x="0" y="0"/>
          <a:ext cx="0" cy="0"/>
          <a:chOff x="0" y="0"/>
          <a:chExt cx="0" cy="0"/>
        </a:xfrm>
      </p:grpSpPr>
      <p:sp>
        <p:nvSpPr>
          <p:cNvPr id="678" name="Google Shape;678;g278f480b6b5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9" name="Google Shape;679;g278f480b6b5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3"/>
        <p:cNvGrpSpPr/>
        <p:nvPr/>
      </p:nvGrpSpPr>
      <p:grpSpPr>
        <a:xfrm>
          <a:off x="0" y="0"/>
          <a:ext cx="0" cy="0"/>
          <a:chOff x="0" y="0"/>
          <a:chExt cx="0" cy="0"/>
        </a:xfrm>
      </p:grpSpPr>
      <p:sp>
        <p:nvSpPr>
          <p:cNvPr id="684" name="Google Shape;684;g2f7ca1a686a_0_5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5" name="Google Shape;685;g2f7ca1a686a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9"/>
        <p:cNvGrpSpPr/>
        <p:nvPr/>
      </p:nvGrpSpPr>
      <p:grpSpPr>
        <a:xfrm>
          <a:off x="0" y="0"/>
          <a:ext cx="0" cy="0"/>
          <a:chOff x="0" y="0"/>
          <a:chExt cx="0" cy="0"/>
        </a:xfrm>
      </p:grpSpPr>
      <p:sp>
        <p:nvSpPr>
          <p:cNvPr id="690" name="Google Shape;690;g2fb2ede6f62_0_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1" name="Google Shape;691;g2fb2ede6f62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4"/>
        <p:cNvGrpSpPr/>
        <p:nvPr/>
      </p:nvGrpSpPr>
      <p:grpSpPr>
        <a:xfrm>
          <a:off x="0" y="0"/>
          <a:ext cx="0" cy="0"/>
          <a:chOff x="0" y="0"/>
          <a:chExt cx="0" cy="0"/>
        </a:xfrm>
      </p:grpSpPr>
      <p:sp>
        <p:nvSpPr>
          <p:cNvPr id="695" name="Google Shape;695;g2fb2ede6f62_0_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6" name="Google Shape;696;g2fb2ede6f62_0_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fb2ede6f62_0_1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3" name="Google Shape;703;g2fb2ede6f62_0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2fb2ede6f62_0_24: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2fb2ede6f62_0_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
        <p:cNvGrpSpPr/>
        <p:nvPr/>
      </p:nvGrpSpPr>
      <p:grpSpPr>
        <a:xfrm>
          <a:off x="0" y="0"/>
          <a:ext cx="0" cy="0"/>
          <a:chOff x="0" y="0"/>
          <a:chExt cx="0" cy="0"/>
        </a:xfrm>
      </p:grpSpPr>
      <p:sp>
        <p:nvSpPr>
          <p:cNvPr id="132" name="Google Shape;132;g2f651727764_0_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3" name="Google Shape;133;g2f651727764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7"/>
        <p:cNvGrpSpPr/>
        <p:nvPr/>
      </p:nvGrpSpPr>
      <p:grpSpPr>
        <a:xfrm>
          <a:off x="0" y="0"/>
          <a:ext cx="0" cy="0"/>
          <a:chOff x="0" y="0"/>
          <a:chExt cx="0" cy="0"/>
        </a:xfrm>
      </p:grpSpPr>
      <p:sp>
        <p:nvSpPr>
          <p:cNvPr id="718" name="Google Shape;718;g2fb2ede6f62_0_31: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9" name="Google Shape;719;g2fb2ede6f62_0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5"/>
        <p:cNvGrpSpPr/>
        <p:nvPr/>
      </p:nvGrpSpPr>
      <p:grpSpPr>
        <a:xfrm>
          <a:off x="0" y="0"/>
          <a:ext cx="0" cy="0"/>
          <a:chOff x="0" y="0"/>
          <a:chExt cx="0" cy="0"/>
        </a:xfrm>
      </p:grpSpPr>
      <p:sp>
        <p:nvSpPr>
          <p:cNvPr id="726" name="Google Shape;726;g2fb2ede6f62_0_3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7" name="Google Shape;727;g2fb2ede6f62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3"/>
        <p:cNvGrpSpPr/>
        <p:nvPr/>
      </p:nvGrpSpPr>
      <p:grpSpPr>
        <a:xfrm>
          <a:off x="0" y="0"/>
          <a:ext cx="0" cy="0"/>
          <a:chOff x="0" y="0"/>
          <a:chExt cx="0" cy="0"/>
        </a:xfrm>
      </p:grpSpPr>
      <p:sp>
        <p:nvSpPr>
          <p:cNvPr id="734" name="Google Shape;734;g2fb2ede6f62_0_4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5" name="Google Shape;735;g2fb2ede6f62_0_4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1"/>
        <p:cNvGrpSpPr/>
        <p:nvPr/>
      </p:nvGrpSpPr>
      <p:grpSpPr>
        <a:xfrm>
          <a:off x="0" y="0"/>
          <a:ext cx="0" cy="0"/>
          <a:chOff x="0" y="0"/>
          <a:chExt cx="0" cy="0"/>
        </a:xfrm>
      </p:grpSpPr>
      <p:sp>
        <p:nvSpPr>
          <p:cNvPr id="742" name="Google Shape;742;g2fb2ede6f62_0_4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3" name="Google Shape;743;g2fb2ede6f62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2fb2ede6f62_0_55: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2fb2ede6f62_0_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7"/>
        <p:cNvGrpSpPr/>
        <p:nvPr/>
      </p:nvGrpSpPr>
      <p:grpSpPr>
        <a:xfrm>
          <a:off x="0" y="0"/>
          <a:ext cx="0" cy="0"/>
          <a:chOff x="0" y="0"/>
          <a:chExt cx="0" cy="0"/>
        </a:xfrm>
      </p:grpSpPr>
      <p:sp>
        <p:nvSpPr>
          <p:cNvPr id="758" name="Google Shape;758;g2fb2ede6f62_0_10: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9" name="Google Shape;759;g2fb2ede6f62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4"/>
        <p:cNvGrpSpPr/>
        <p:nvPr/>
      </p:nvGrpSpPr>
      <p:grpSpPr>
        <a:xfrm>
          <a:off x="0" y="0"/>
          <a:ext cx="0" cy="0"/>
          <a:chOff x="0" y="0"/>
          <a:chExt cx="0" cy="0"/>
        </a:xfrm>
      </p:grpSpPr>
      <p:sp>
        <p:nvSpPr>
          <p:cNvPr id="765" name="Google Shape;765;g2fb2ede6f62_0_73: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6" name="Google Shape;766;g2fb2ede6f62_0_7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9"/>
        <p:cNvGrpSpPr/>
        <p:nvPr/>
      </p:nvGrpSpPr>
      <p:grpSpPr>
        <a:xfrm>
          <a:off x="0" y="0"/>
          <a:ext cx="0" cy="0"/>
          <a:chOff x="0" y="0"/>
          <a:chExt cx="0" cy="0"/>
        </a:xfrm>
      </p:grpSpPr>
      <p:sp>
        <p:nvSpPr>
          <p:cNvPr id="770" name="Google Shape;770;g2fb2ede6f62_0_77: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1" name="Google Shape;771;g2fb2ede6f62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5"/>
        <p:cNvGrpSpPr/>
        <p:nvPr/>
      </p:nvGrpSpPr>
      <p:grpSpPr>
        <a:xfrm>
          <a:off x="0" y="0"/>
          <a:ext cx="0" cy="0"/>
          <a:chOff x="0" y="0"/>
          <a:chExt cx="0" cy="0"/>
        </a:xfrm>
      </p:grpSpPr>
      <p:sp>
        <p:nvSpPr>
          <p:cNvPr id="776" name="Google Shape;776;g2fb2ede6f62_0_82: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7" name="Google Shape;777;g2fb2ede6f62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3"/>
        <p:cNvGrpSpPr/>
        <p:nvPr/>
      </p:nvGrpSpPr>
      <p:grpSpPr>
        <a:xfrm>
          <a:off x="0" y="0"/>
          <a:ext cx="0" cy="0"/>
          <a:chOff x="0" y="0"/>
          <a:chExt cx="0" cy="0"/>
        </a:xfrm>
      </p:grpSpPr>
      <p:sp>
        <p:nvSpPr>
          <p:cNvPr id="784" name="Google Shape;784;g2fb2ede6f62_0_89:notes"/>
          <p:cNvSpPr>
            <a:spLocks noGrp="1" noRot="1" noChangeAspect="1"/>
          </p:cNvSpPr>
          <p:nvPr>
            <p:ph type="sldImg" idx="2"/>
          </p:nvPr>
        </p:nvSpPr>
        <p:spPr>
          <a:xfrm>
            <a:off x="1143225" y="685800"/>
            <a:ext cx="45723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5" name="Google Shape;785;g2fb2ede6f62_0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cxnSp>
        <p:nvCxnSpPr>
          <p:cNvPr id="10" name="Google Shape;10;p2"/>
          <p:cNvCxnSpPr/>
          <p:nvPr/>
        </p:nvCxnSpPr>
        <p:spPr>
          <a:xfrm>
            <a:off x="7007735" y="4235850"/>
            <a:ext cx="562200" cy="0"/>
          </a:xfrm>
          <a:prstGeom prst="straightConnector1">
            <a:avLst/>
          </a:prstGeom>
          <a:noFill/>
          <a:ln w="76200" cap="flat" cmpd="sng">
            <a:solidFill>
              <a:schemeClr val="lt2"/>
            </a:solidFill>
            <a:prstDash val="solid"/>
            <a:round/>
            <a:headEnd type="none" w="sm" len="sm"/>
            <a:tailEnd type="none" w="sm" len="sm"/>
          </a:ln>
        </p:spPr>
      </p:cxnSp>
      <p:cxnSp>
        <p:nvCxnSpPr>
          <p:cNvPr id="11" name="Google Shape;11;p2"/>
          <p:cNvCxnSpPr/>
          <p:nvPr/>
        </p:nvCxnSpPr>
        <p:spPr>
          <a:xfrm>
            <a:off x="1575035" y="4211002"/>
            <a:ext cx="562200" cy="0"/>
          </a:xfrm>
          <a:prstGeom prst="straightConnector1">
            <a:avLst/>
          </a:prstGeom>
          <a:noFill/>
          <a:ln w="76200" cap="flat" cmpd="sng">
            <a:solidFill>
              <a:schemeClr val="lt2"/>
            </a:solidFill>
            <a:prstDash val="solid"/>
            <a:round/>
            <a:headEnd type="none" w="sm" len="sm"/>
            <a:tailEnd type="none" w="sm" len="sm"/>
          </a:ln>
        </p:spPr>
      </p:cxnSp>
      <p:grpSp>
        <p:nvGrpSpPr>
          <p:cNvPr id="12" name="Google Shape;12;p2"/>
          <p:cNvGrpSpPr/>
          <p:nvPr/>
        </p:nvGrpSpPr>
        <p:grpSpPr>
          <a:xfrm>
            <a:off x="1004144" y="1362666"/>
            <a:ext cx="7136668" cy="203195"/>
            <a:chOff x="1346429" y="1011300"/>
            <a:chExt cx="6452100" cy="152400"/>
          </a:xfrm>
        </p:grpSpPr>
        <p:cxnSp>
          <p:nvCxnSpPr>
            <p:cNvPr id="13" name="Google Shape;13;p2"/>
            <p:cNvCxnSpPr/>
            <p:nvPr/>
          </p:nvCxnSpPr>
          <p:spPr>
            <a:xfrm rot="10800000">
              <a:off x="1346429" y="1011300"/>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4" name="Google Shape;14;p2"/>
            <p:cNvCxnSpPr/>
            <p:nvPr/>
          </p:nvCxnSpPr>
          <p:spPr>
            <a:xfrm rot="10800000">
              <a:off x="1346429" y="1163700"/>
              <a:ext cx="6452100" cy="0"/>
            </a:xfrm>
            <a:prstGeom prst="straightConnector1">
              <a:avLst/>
            </a:prstGeom>
            <a:noFill/>
            <a:ln w="9525" cap="flat" cmpd="sng">
              <a:solidFill>
                <a:schemeClr val="accent3"/>
              </a:solidFill>
              <a:prstDash val="solid"/>
              <a:round/>
              <a:headEnd type="none" w="sm" len="sm"/>
              <a:tailEnd type="none" w="sm" len="sm"/>
            </a:ln>
          </p:spPr>
        </p:cxnSp>
      </p:grpSp>
      <p:grpSp>
        <p:nvGrpSpPr>
          <p:cNvPr id="15" name="Google Shape;15;p2"/>
          <p:cNvGrpSpPr/>
          <p:nvPr/>
        </p:nvGrpSpPr>
        <p:grpSpPr>
          <a:xfrm>
            <a:off x="1004151" y="5292001"/>
            <a:ext cx="7136668" cy="203195"/>
            <a:chOff x="1346435" y="3969088"/>
            <a:chExt cx="6452100" cy="152400"/>
          </a:xfrm>
        </p:grpSpPr>
        <p:cxnSp>
          <p:nvCxnSpPr>
            <p:cNvPr id="16" name="Google Shape;16;p2"/>
            <p:cNvCxnSpPr/>
            <p:nvPr/>
          </p:nvCxnSpPr>
          <p:spPr>
            <a:xfrm>
              <a:off x="1346435" y="4121488"/>
              <a:ext cx="6452100" cy="0"/>
            </a:xfrm>
            <a:prstGeom prst="straightConnector1">
              <a:avLst/>
            </a:prstGeom>
            <a:noFill/>
            <a:ln w="76200" cap="flat" cmpd="sng">
              <a:solidFill>
                <a:schemeClr val="accent3"/>
              </a:solidFill>
              <a:prstDash val="solid"/>
              <a:round/>
              <a:headEnd type="none" w="sm" len="sm"/>
              <a:tailEnd type="none" w="sm" len="sm"/>
            </a:ln>
          </p:spPr>
        </p:cxnSp>
        <p:cxnSp>
          <p:nvCxnSpPr>
            <p:cNvPr id="17" name="Google Shape;17;p2"/>
            <p:cNvCxnSpPr/>
            <p:nvPr/>
          </p:nvCxnSpPr>
          <p:spPr>
            <a:xfrm>
              <a:off x="1346435" y="3969088"/>
              <a:ext cx="6452100" cy="0"/>
            </a:xfrm>
            <a:prstGeom prst="straightConnector1">
              <a:avLst/>
            </a:prstGeom>
            <a:noFill/>
            <a:ln w="9525" cap="flat" cmpd="sng">
              <a:solidFill>
                <a:schemeClr val="accent3"/>
              </a:solidFill>
              <a:prstDash val="solid"/>
              <a:round/>
              <a:headEnd type="none" w="sm" len="sm"/>
              <a:tailEnd type="none" w="sm" len="sm"/>
            </a:ln>
          </p:spPr>
        </p:cxnSp>
      </p:grpSp>
      <p:sp>
        <p:nvSpPr>
          <p:cNvPr id="18" name="Google Shape;18;p2"/>
          <p:cNvSpPr txBox="1">
            <a:spLocks noGrp="1"/>
          </p:cNvSpPr>
          <p:nvPr>
            <p:ph type="ctrTitle"/>
          </p:nvPr>
        </p:nvSpPr>
        <p:spPr>
          <a:xfrm>
            <a:off x="1004150" y="2335685"/>
            <a:ext cx="7136700" cy="1363200"/>
          </a:xfrm>
          <a:prstGeom prst="rect">
            <a:avLst/>
          </a:prstGeom>
        </p:spPr>
        <p:txBody>
          <a:bodyPr spcFirstLastPara="1" wrap="square" lIns="91425" tIns="91425" rIns="91425" bIns="91425" anchor="b" anchorCtr="0">
            <a:normAutofit/>
          </a:bodyPr>
          <a:lstStyle>
            <a:lvl1pPr lvl="0" algn="ctr">
              <a:spcBef>
                <a:spcPts val="0"/>
              </a:spcBef>
              <a:spcAft>
                <a:spcPts val="0"/>
              </a:spcAft>
              <a:buSzPts val="5400"/>
              <a:buNone/>
              <a:defRPr sz="5400"/>
            </a:lvl1pPr>
            <a:lvl2pPr lvl="1" algn="ctr">
              <a:spcBef>
                <a:spcPts val="0"/>
              </a:spcBef>
              <a:spcAft>
                <a:spcPts val="0"/>
              </a:spcAft>
              <a:buSzPts val="5400"/>
              <a:buNone/>
              <a:defRPr sz="5400"/>
            </a:lvl2pPr>
            <a:lvl3pPr lvl="2" algn="ctr">
              <a:spcBef>
                <a:spcPts val="0"/>
              </a:spcBef>
              <a:spcAft>
                <a:spcPts val="0"/>
              </a:spcAft>
              <a:buSzPts val="5400"/>
              <a:buNone/>
              <a:defRPr sz="5400"/>
            </a:lvl3pPr>
            <a:lvl4pPr lvl="3" algn="ctr">
              <a:spcBef>
                <a:spcPts val="0"/>
              </a:spcBef>
              <a:spcAft>
                <a:spcPts val="0"/>
              </a:spcAft>
              <a:buSzPts val="5400"/>
              <a:buNone/>
              <a:defRPr sz="5400"/>
            </a:lvl4pPr>
            <a:lvl5pPr lvl="4" algn="ctr">
              <a:spcBef>
                <a:spcPts val="0"/>
              </a:spcBef>
              <a:spcAft>
                <a:spcPts val="0"/>
              </a:spcAft>
              <a:buSzPts val="5400"/>
              <a:buNone/>
              <a:defRPr sz="5400"/>
            </a:lvl5pPr>
            <a:lvl6pPr lvl="5" algn="ctr">
              <a:spcBef>
                <a:spcPts val="0"/>
              </a:spcBef>
              <a:spcAft>
                <a:spcPts val="0"/>
              </a:spcAft>
              <a:buSzPts val="5400"/>
              <a:buNone/>
              <a:defRPr sz="5400"/>
            </a:lvl6pPr>
            <a:lvl7pPr lvl="6" algn="ctr">
              <a:spcBef>
                <a:spcPts val="0"/>
              </a:spcBef>
              <a:spcAft>
                <a:spcPts val="0"/>
              </a:spcAft>
              <a:buSzPts val="5400"/>
              <a:buNone/>
              <a:defRPr sz="5400"/>
            </a:lvl7pPr>
            <a:lvl8pPr lvl="7" algn="ctr">
              <a:spcBef>
                <a:spcPts val="0"/>
              </a:spcBef>
              <a:spcAft>
                <a:spcPts val="0"/>
              </a:spcAft>
              <a:buSzPts val="5400"/>
              <a:buNone/>
              <a:defRPr sz="5400"/>
            </a:lvl8pPr>
            <a:lvl9pPr lvl="8" algn="ctr">
              <a:spcBef>
                <a:spcPts val="0"/>
              </a:spcBef>
              <a:spcAft>
                <a:spcPts val="0"/>
              </a:spcAft>
              <a:buSzPts val="5400"/>
              <a:buNone/>
              <a:defRPr sz="5400"/>
            </a:lvl9pPr>
          </a:lstStyle>
          <a:p>
            <a:endParaRPr/>
          </a:p>
        </p:txBody>
      </p:sp>
      <p:sp>
        <p:nvSpPr>
          <p:cNvPr id="19" name="Google Shape;19;p2"/>
          <p:cNvSpPr txBox="1">
            <a:spLocks noGrp="1"/>
          </p:cNvSpPr>
          <p:nvPr>
            <p:ph type="subTitle" idx="1"/>
          </p:nvPr>
        </p:nvSpPr>
        <p:spPr>
          <a:xfrm>
            <a:off x="2137225" y="3800052"/>
            <a:ext cx="4870500" cy="10569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400"/>
              <a:buNone/>
              <a:defRPr sz="2400"/>
            </a:lvl1pPr>
            <a:lvl2pPr lvl="1" algn="ctr">
              <a:lnSpc>
                <a:spcPct val="100000"/>
              </a:lnSpc>
              <a:spcBef>
                <a:spcPts val="0"/>
              </a:spcBef>
              <a:spcAft>
                <a:spcPts val="0"/>
              </a:spcAft>
              <a:buSzPts val="2400"/>
              <a:buNone/>
              <a:defRPr sz="2400"/>
            </a:lvl2pPr>
            <a:lvl3pPr lvl="2" algn="ctr">
              <a:lnSpc>
                <a:spcPct val="100000"/>
              </a:lnSpc>
              <a:spcBef>
                <a:spcPts val="0"/>
              </a:spcBef>
              <a:spcAft>
                <a:spcPts val="0"/>
              </a:spcAft>
              <a:buSzPts val="2400"/>
              <a:buNone/>
              <a:defRPr sz="2400"/>
            </a:lvl3pPr>
            <a:lvl4pPr lvl="3" algn="ctr">
              <a:lnSpc>
                <a:spcPct val="100000"/>
              </a:lnSpc>
              <a:spcBef>
                <a:spcPts val="0"/>
              </a:spcBef>
              <a:spcAft>
                <a:spcPts val="0"/>
              </a:spcAft>
              <a:buSzPts val="2400"/>
              <a:buNone/>
              <a:defRPr sz="2400"/>
            </a:lvl4pPr>
            <a:lvl5pPr lvl="4" algn="ctr">
              <a:lnSpc>
                <a:spcPct val="100000"/>
              </a:lnSpc>
              <a:spcBef>
                <a:spcPts val="0"/>
              </a:spcBef>
              <a:spcAft>
                <a:spcPts val="0"/>
              </a:spcAft>
              <a:buSzPts val="2400"/>
              <a:buNone/>
              <a:defRPr sz="2400"/>
            </a:lvl5pPr>
            <a:lvl6pPr lvl="5" algn="ctr">
              <a:lnSpc>
                <a:spcPct val="100000"/>
              </a:lnSpc>
              <a:spcBef>
                <a:spcPts val="0"/>
              </a:spcBef>
              <a:spcAft>
                <a:spcPts val="0"/>
              </a:spcAft>
              <a:buSzPts val="2400"/>
              <a:buNone/>
              <a:defRPr sz="2400"/>
            </a:lvl6pPr>
            <a:lvl7pPr lvl="6" algn="ctr">
              <a:lnSpc>
                <a:spcPct val="100000"/>
              </a:lnSpc>
              <a:spcBef>
                <a:spcPts val="0"/>
              </a:spcBef>
              <a:spcAft>
                <a:spcPts val="0"/>
              </a:spcAft>
              <a:buSzPts val="2400"/>
              <a:buNone/>
              <a:defRPr sz="2400"/>
            </a:lvl7pPr>
            <a:lvl8pPr lvl="7" algn="ctr">
              <a:lnSpc>
                <a:spcPct val="100000"/>
              </a:lnSpc>
              <a:spcBef>
                <a:spcPts val="0"/>
              </a:spcBef>
              <a:spcAft>
                <a:spcPts val="0"/>
              </a:spcAft>
              <a:buSzPts val="2400"/>
              <a:buNone/>
              <a:defRPr sz="2400"/>
            </a:lvl8pPr>
            <a:lvl9pPr lvl="8" algn="ctr">
              <a:lnSpc>
                <a:spcPct val="100000"/>
              </a:lnSpc>
              <a:spcBef>
                <a:spcPts val="0"/>
              </a:spcBef>
              <a:spcAft>
                <a:spcPts val="0"/>
              </a:spcAft>
              <a:buSzPts val="2400"/>
              <a:buNone/>
              <a:defRPr sz="2400"/>
            </a:lvl9pPr>
          </a:lstStyle>
          <a:p>
            <a:endParaRPr/>
          </a:p>
        </p:txBody>
      </p:sp>
      <p:sp>
        <p:nvSpPr>
          <p:cNvPr id="20" name="Google Shape;20;p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5"/>
        <p:cNvGrpSpPr/>
        <p:nvPr/>
      </p:nvGrpSpPr>
      <p:grpSpPr>
        <a:xfrm>
          <a:off x="0" y="0"/>
          <a:ext cx="0" cy="0"/>
          <a:chOff x="0" y="0"/>
          <a:chExt cx="0" cy="0"/>
        </a:xfrm>
      </p:grpSpPr>
      <p:sp>
        <p:nvSpPr>
          <p:cNvPr id="56" name="Google Shape;56;p11"/>
          <p:cNvSpPr/>
          <p:nvPr/>
        </p:nvSpPr>
        <p:spPr>
          <a:xfrm>
            <a:off x="-75" y="6727600"/>
            <a:ext cx="9144000" cy="130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11"/>
          <p:cNvSpPr txBox="1">
            <a:spLocks noGrp="1"/>
          </p:cNvSpPr>
          <p:nvPr>
            <p:ph type="title" hasCustomPrompt="1"/>
          </p:nvPr>
        </p:nvSpPr>
        <p:spPr>
          <a:xfrm>
            <a:off x="311700" y="1739800"/>
            <a:ext cx="8520600" cy="2051100"/>
          </a:xfrm>
          <a:prstGeom prst="rect">
            <a:avLst/>
          </a:prstGeom>
        </p:spPr>
        <p:txBody>
          <a:bodyPr spcFirstLastPara="1" wrap="square" lIns="91425" tIns="91425" rIns="91425" bIns="91425" anchor="ctr" anchorCtr="0">
            <a:normAutofit/>
          </a:bodyPr>
          <a:lstStyle>
            <a:lvl1pPr lvl="0" algn="ctr">
              <a:spcBef>
                <a:spcPts val="0"/>
              </a:spcBef>
              <a:spcAft>
                <a:spcPts val="0"/>
              </a:spcAft>
              <a:buClr>
                <a:schemeClr val="accent3"/>
              </a:buClr>
              <a:buSzPts val="13000"/>
              <a:buNone/>
              <a:defRPr sz="13000">
                <a:solidFill>
                  <a:schemeClr val="accent3"/>
                </a:solidFill>
              </a:defRPr>
            </a:lvl1pPr>
            <a:lvl2pPr lvl="1" algn="ctr">
              <a:spcBef>
                <a:spcPts val="0"/>
              </a:spcBef>
              <a:spcAft>
                <a:spcPts val="0"/>
              </a:spcAft>
              <a:buClr>
                <a:schemeClr val="accent3"/>
              </a:buClr>
              <a:buSzPts val="13000"/>
              <a:buNone/>
              <a:defRPr sz="13000">
                <a:solidFill>
                  <a:schemeClr val="accent3"/>
                </a:solidFill>
              </a:defRPr>
            </a:lvl2pPr>
            <a:lvl3pPr lvl="2" algn="ctr">
              <a:spcBef>
                <a:spcPts val="0"/>
              </a:spcBef>
              <a:spcAft>
                <a:spcPts val="0"/>
              </a:spcAft>
              <a:buClr>
                <a:schemeClr val="accent3"/>
              </a:buClr>
              <a:buSzPts val="13000"/>
              <a:buNone/>
              <a:defRPr sz="13000">
                <a:solidFill>
                  <a:schemeClr val="accent3"/>
                </a:solidFill>
              </a:defRPr>
            </a:lvl3pPr>
            <a:lvl4pPr lvl="3" algn="ctr">
              <a:spcBef>
                <a:spcPts val="0"/>
              </a:spcBef>
              <a:spcAft>
                <a:spcPts val="0"/>
              </a:spcAft>
              <a:buClr>
                <a:schemeClr val="accent3"/>
              </a:buClr>
              <a:buSzPts val="13000"/>
              <a:buNone/>
              <a:defRPr sz="13000">
                <a:solidFill>
                  <a:schemeClr val="accent3"/>
                </a:solidFill>
              </a:defRPr>
            </a:lvl4pPr>
            <a:lvl5pPr lvl="4" algn="ctr">
              <a:spcBef>
                <a:spcPts val="0"/>
              </a:spcBef>
              <a:spcAft>
                <a:spcPts val="0"/>
              </a:spcAft>
              <a:buClr>
                <a:schemeClr val="accent3"/>
              </a:buClr>
              <a:buSzPts val="13000"/>
              <a:buNone/>
              <a:defRPr sz="13000">
                <a:solidFill>
                  <a:schemeClr val="accent3"/>
                </a:solidFill>
              </a:defRPr>
            </a:lvl5pPr>
            <a:lvl6pPr lvl="5" algn="ctr">
              <a:spcBef>
                <a:spcPts val="0"/>
              </a:spcBef>
              <a:spcAft>
                <a:spcPts val="0"/>
              </a:spcAft>
              <a:buClr>
                <a:schemeClr val="accent3"/>
              </a:buClr>
              <a:buSzPts val="13000"/>
              <a:buNone/>
              <a:defRPr sz="13000">
                <a:solidFill>
                  <a:schemeClr val="accent3"/>
                </a:solidFill>
              </a:defRPr>
            </a:lvl6pPr>
            <a:lvl7pPr lvl="6" algn="ctr">
              <a:spcBef>
                <a:spcPts val="0"/>
              </a:spcBef>
              <a:spcAft>
                <a:spcPts val="0"/>
              </a:spcAft>
              <a:buClr>
                <a:schemeClr val="accent3"/>
              </a:buClr>
              <a:buSzPts val="13000"/>
              <a:buNone/>
              <a:defRPr sz="13000">
                <a:solidFill>
                  <a:schemeClr val="accent3"/>
                </a:solidFill>
              </a:defRPr>
            </a:lvl7pPr>
            <a:lvl8pPr lvl="7" algn="ctr">
              <a:spcBef>
                <a:spcPts val="0"/>
              </a:spcBef>
              <a:spcAft>
                <a:spcPts val="0"/>
              </a:spcAft>
              <a:buClr>
                <a:schemeClr val="accent3"/>
              </a:buClr>
              <a:buSzPts val="13000"/>
              <a:buNone/>
              <a:defRPr sz="13000">
                <a:solidFill>
                  <a:schemeClr val="accent3"/>
                </a:solidFill>
              </a:defRPr>
            </a:lvl8pPr>
            <a:lvl9pPr lvl="8" algn="ctr">
              <a:spcBef>
                <a:spcPts val="0"/>
              </a:spcBef>
              <a:spcAft>
                <a:spcPts val="0"/>
              </a:spcAft>
              <a:buClr>
                <a:schemeClr val="accent3"/>
              </a:buClr>
              <a:buSzPts val="13000"/>
              <a:buNone/>
              <a:defRPr sz="13000">
                <a:solidFill>
                  <a:schemeClr val="accent3"/>
                </a:solidFill>
              </a:defRPr>
            </a:lvl9pPr>
          </a:lstStyle>
          <a:p>
            <a:r>
              <a:t>xx%</a:t>
            </a:r>
          </a:p>
        </p:txBody>
      </p:sp>
      <p:sp>
        <p:nvSpPr>
          <p:cNvPr id="58" name="Google Shape;58;p11"/>
          <p:cNvSpPr txBox="1">
            <a:spLocks noGrp="1"/>
          </p:cNvSpPr>
          <p:nvPr>
            <p:ph type="body" idx="1"/>
          </p:nvPr>
        </p:nvSpPr>
        <p:spPr>
          <a:xfrm>
            <a:off x="311700" y="3994200"/>
            <a:ext cx="8520600" cy="14289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59" name="Google Shape;59;p11"/>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0"/>
        <p:cNvGrpSpPr/>
        <p:nvPr/>
      </p:nvGrpSpPr>
      <p:grpSpPr>
        <a:xfrm>
          <a:off x="0" y="0"/>
          <a:ext cx="0" cy="0"/>
          <a:chOff x="0" y="0"/>
          <a:chExt cx="0" cy="0"/>
        </a:xfrm>
      </p:grpSpPr>
      <p:sp>
        <p:nvSpPr>
          <p:cNvPr id="61" name="Google Shape;61;p12"/>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62"/>
        <p:cNvGrpSpPr/>
        <p:nvPr/>
      </p:nvGrpSpPr>
      <p:grpSpPr>
        <a:xfrm>
          <a:off x="0" y="0"/>
          <a:ext cx="0" cy="0"/>
          <a:chOff x="0" y="0"/>
          <a:chExt cx="0" cy="0"/>
        </a:xfrm>
      </p:grpSpPr>
      <p:sp>
        <p:nvSpPr>
          <p:cNvPr id="63" name="Google Shape;63;p13"/>
          <p:cNvSpPr txBox="1">
            <a:spLocks noGrp="1"/>
          </p:cNvSpPr>
          <p:nvPr>
            <p:ph type="title"/>
          </p:nvPr>
        </p:nvSpPr>
        <p:spPr>
          <a:xfrm>
            <a:off x="1435608" y="274638"/>
            <a:ext cx="7498200" cy="1143000"/>
          </a:xfrm>
          <a:prstGeom prst="rect">
            <a:avLst/>
          </a:prstGeom>
          <a:noFill/>
          <a:ln>
            <a:noFill/>
          </a:ln>
        </p:spPr>
        <p:txBody>
          <a:bodyPr spcFirstLastPara="1" wrap="square" lIns="91425" tIns="45700" rIns="91425" bIns="45700" anchor="ctr" anchorCtr="0">
            <a:normAutofit/>
          </a:bodyPr>
          <a:lstStyle>
            <a:lvl1pPr lvl="0" algn="l" rtl="0">
              <a:spcBef>
                <a:spcPts val="0"/>
              </a:spcBef>
              <a:spcAft>
                <a:spcPts val="0"/>
              </a:spcAft>
              <a:buClr>
                <a:srgbClr val="562214"/>
              </a:buClr>
              <a:buSzPts val="1800"/>
              <a:buNone/>
              <a:defRPr/>
            </a:lvl1pPr>
            <a:lvl2pPr lvl="1" rtl="0">
              <a:spcBef>
                <a:spcPts val="0"/>
              </a:spcBef>
              <a:spcAft>
                <a:spcPts val="0"/>
              </a:spcAft>
              <a:buSzPts val="3600"/>
              <a:buNone/>
              <a:defRPr/>
            </a:lvl2pPr>
            <a:lvl3pPr lvl="2" rtl="0">
              <a:spcBef>
                <a:spcPts val="0"/>
              </a:spcBef>
              <a:spcAft>
                <a:spcPts val="0"/>
              </a:spcAft>
              <a:buSzPts val="3600"/>
              <a:buNone/>
              <a:defRPr/>
            </a:lvl3pPr>
            <a:lvl4pPr lvl="3" rtl="0">
              <a:spcBef>
                <a:spcPts val="0"/>
              </a:spcBef>
              <a:spcAft>
                <a:spcPts val="0"/>
              </a:spcAft>
              <a:buSzPts val="3600"/>
              <a:buNone/>
              <a:defRPr/>
            </a:lvl4pPr>
            <a:lvl5pPr lvl="4" rtl="0">
              <a:spcBef>
                <a:spcPts val="0"/>
              </a:spcBef>
              <a:spcAft>
                <a:spcPts val="0"/>
              </a:spcAft>
              <a:buSzPts val="3600"/>
              <a:buNone/>
              <a:defRPr/>
            </a:lvl5pPr>
            <a:lvl6pPr lvl="5" rtl="0">
              <a:spcBef>
                <a:spcPts val="0"/>
              </a:spcBef>
              <a:spcAft>
                <a:spcPts val="0"/>
              </a:spcAft>
              <a:buSzPts val="3600"/>
              <a:buNone/>
              <a:defRPr/>
            </a:lvl6pPr>
            <a:lvl7pPr lvl="6" rtl="0">
              <a:spcBef>
                <a:spcPts val="0"/>
              </a:spcBef>
              <a:spcAft>
                <a:spcPts val="0"/>
              </a:spcAft>
              <a:buSzPts val="3600"/>
              <a:buNone/>
              <a:defRPr/>
            </a:lvl7pPr>
            <a:lvl8pPr lvl="7" rtl="0">
              <a:spcBef>
                <a:spcPts val="0"/>
              </a:spcBef>
              <a:spcAft>
                <a:spcPts val="0"/>
              </a:spcAft>
              <a:buSzPts val="3600"/>
              <a:buNone/>
              <a:defRPr/>
            </a:lvl8pPr>
            <a:lvl9pPr lvl="8" rtl="0">
              <a:spcBef>
                <a:spcPts val="0"/>
              </a:spcBef>
              <a:spcAft>
                <a:spcPts val="0"/>
              </a:spcAft>
              <a:buSzPts val="3600"/>
              <a:buNone/>
              <a:defRPr/>
            </a:lvl9pPr>
          </a:lstStyle>
          <a:p>
            <a:endParaRPr/>
          </a:p>
        </p:txBody>
      </p:sp>
      <p:sp>
        <p:nvSpPr>
          <p:cNvPr id="64" name="Google Shape;64;p13"/>
          <p:cNvSpPr txBox="1">
            <a:spLocks noGrp="1"/>
          </p:cNvSpPr>
          <p:nvPr>
            <p:ph type="body" idx="1"/>
          </p:nvPr>
        </p:nvSpPr>
        <p:spPr>
          <a:xfrm>
            <a:off x="1435608" y="1447800"/>
            <a:ext cx="7498200" cy="4800600"/>
          </a:xfrm>
          <a:prstGeom prst="rect">
            <a:avLst/>
          </a:prstGeom>
          <a:noFill/>
          <a:ln>
            <a:noFill/>
          </a:ln>
        </p:spPr>
        <p:txBody>
          <a:bodyPr spcFirstLastPara="1" wrap="square" lIns="91425" tIns="45700" rIns="91425" bIns="45700" anchor="t" anchorCtr="0">
            <a:normAutofit/>
          </a:bodyPr>
          <a:lstStyle>
            <a:lvl1pPr marL="457200" lvl="0" indent="-320040" algn="l" rtl="0">
              <a:lnSpc>
                <a:spcPct val="100000"/>
              </a:lnSpc>
              <a:spcBef>
                <a:spcPts val="600"/>
              </a:spcBef>
              <a:spcAft>
                <a:spcPts val="0"/>
              </a:spcAft>
              <a:buSzPts val="1440"/>
              <a:buChar char="●"/>
              <a:defRPr/>
            </a:lvl1pPr>
            <a:lvl2pPr marL="914400" lvl="1" indent="-342900" algn="l" rtl="0">
              <a:lnSpc>
                <a:spcPct val="100000"/>
              </a:lnSpc>
              <a:spcBef>
                <a:spcPts val="1200"/>
              </a:spcBef>
              <a:spcAft>
                <a:spcPts val="0"/>
              </a:spcAft>
              <a:buSzPts val="1800"/>
              <a:buChar char="○"/>
              <a:defRPr/>
            </a:lvl2pPr>
            <a:lvl3pPr marL="1371600" lvl="2" indent="-342900" algn="l" rtl="0">
              <a:lnSpc>
                <a:spcPct val="100000"/>
              </a:lnSpc>
              <a:spcBef>
                <a:spcPts val="1200"/>
              </a:spcBef>
              <a:spcAft>
                <a:spcPts val="0"/>
              </a:spcAft>
              <a:buSzPts val="1800"/>
              <a:buChar char="■"/>
              <a:defRPr/>
            </a:lvl3pPr>
            <a:lvl4pPr marL="1828800" lvl="3" indent="-342900" algn="l" rtl="0">
              <a:lnSpc>
                <a:spcPct val="100000"/>
              </a:lnSpc>
              <a:spcBef>
                <a:spcPts val="1200"/>
              </a:spcBef>
              <a:spcAft>
                <a:spcPts val="0"/>
              </a:spcAft>
              <a:buSzPts val="1800"/>
              <a:buChar char="●"/>
              <a:defRPr/>
            </a:lvl4pPr>
            <a:lvl5pPr marL="2286000" lvl="4" indent="-342900" algn="l" rtl="0">
              <a:lnSpc>
                <a:spcPct val="100000"/>
              </a:lnSpc>
              <a:spcBef>
                <a:spcPts val="1200"/>
              </a:spcBef>
              <a:spcAft>
                <a:spcPts val="0"/>
              </a:spcAft>
              <a:buSzPts val="1800"/>
              <a:buChar char="○"/>
              <a:defRPr/>
            </a:lvl5pPr>
            <a:lvl6pPr marL="2743200" lvl="5" indent="-342900" algn="l" rtl="0">
              <a:lnSpc>
                <a:spcPct val="100000"/>
              </a:lnSpc>
              <a:spcBef>
                <a:spcPts val="1200"/>
              </a:spcBef>
              <a:spcAft>
                <a:spcPts val="0"/>
              </a:spcAft>
              <a:buSzPts val="1800"/>
              <a:buChar char="■"/>
              <a:defRPr/>
            </a:lvl6pPr>
            <a:lvl7pPr marL="3200400" lvl="6" indent="-342900" algn="l" rtl="0">
              <a:lnSpc>
                <a:spcPct val="100000"/>
              </a:lnSpc>
              <a:spcBef>
                <a:spcPts val="1200"/>
              </a:spcBef>
              <a:spcAft>
                <a:spcPts val="0"/>
              </a:spcAft>
              <a:buSzPts val="1800"/>
              <a:buChar char="●"/>
              <a:defRPr/>
            </a:lvl7pPr>
            <a:lvl8pPr marL="3657600" lvl="7" indent="-342900" algn="l" rtl="0">
              <a:lnSpc>
                <a:spcPct val="100000"/>
              </a:lnSpc>
              <a:spcBef>
                <a:spcPts val="1200"/>
              </a:spcBef>
              <a:spcAft>
                <a:spcPts val="0"/>
              </a:spcAft>
              <a:buSzPts val="1800"/>
              <a:buChar char="○"/>
              <a:defRPr/>
            </a:lvl8pPr>
            <a:lvl9pPr marL="4114800" lvl="8" indent="-342900" algn="l" rtl="0">
              <a:lnSpc>
                <a:spcPct val="100000"/>
              </a:lnSpc>
              <a:spcBef>
                <a:spcPts val="1200"/>
              </a:spcBef>
              <a:spcAft>
                <a:spcPts val="1200"/>
              </a:spcAft>
              <a:buSzPts val="1800"/>
              <a:buChar char="■"/>
              <a:defRPr/>
            </a:lvl9pPr>
          </a:lstStyle>
          <a:p>
            <a:endParaRPr/>
          </a:p>
        </p:txBody>
      </p:sp>
      <p:sp>
        <p:nvSpPr>
          <p:cNvPr id="65" name="Google Shape;65;p13"/>
          <p:cNvSpPr txBox="1">
            <a:spLocks noGrp="1"/>
          </p:cNvSpPr>
          <p:nvPr>
            <p:ph type="dt" idx="10"/>
          </p:nvPr>
        </p:nvSpPr>
        <p:spPr>
          <a:xfrm>
            <a:off x="3581400" y="6305550"/>
            <a:ext cx="2133600" cy="476100"/>
          </a:xfrm>
          <a:prstGeom prst="rect">
            <a:avLst/>
          </a:prstGeom>
          <a:noFill/>
          <a:ln>
            <a:noFill/>
          </a:ln>
        </p:spPr>
        <p:txBody>
          <a:bodyPr spcFirstLastPara="1" wrap="square" lIns="91425" tIns="45700" rIns="91425" bIns="45700" anchor="b" anchorCtr="0">
            <a:noAutofit/>
          </a:bodyPr>
          <a:lstStyle>
            <a:lvl1pPr lvl="0" algn="r"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6" name="Google Shape;66;p13"/>
          <p:cNvSpPr txBox="1">
            <a:spLocks noGrp="1"/>
          </p:cNvSpPr>
          <p:nvPr>
            <p:ph type="ftr" idx="11"/>
          </p:nvPr>
        </p:nvSpPr>
        <p:spPr>
          <a:xfrm>
            <a:off x="5715000" y="6305550"/>
            <a:ext cx="2895600" cy="476100"/>
          </a:xfrm>
          <a:prstGeom prst="rect">
            <a:avLst/>
          </a:prstGeom>
          <a:noFill/>
          <a:ln>
            <a:noFill/>
          </a:ln>
        </p:spPr>
        <p:txBody>
          <a:bodyPr spcFirstLastPara="1" wrap="square" lIns="91425" tIns="45700" rIns="91425" bIns="45700" anchor="b" anchorCtr="0">
            <a:noAutofit/>
          </a:bodyPr>
          <a:lstStyle>
            <a:lvl1pPr lvl="0" algn="l" rtl="0">
              <a:spcBef>
                <a:spcPts val="0"/>
              </a:spcBef>
              <a:spcAft>
                <a:spcPts val="0"/>
              </a:spcAft>
              <a:buSzPts val="1400"/>
              <a:buNone/>
              <a:defRPr/>
            </a:lvl1pPr>
            <a:lvl2pPr lvl="1" algn="l" rtl="0">
              <a:spcBef>
                <a:spcPts val="0"/>
              </a:spcBef>
              <a:spcAft>
                <a:spcPts val="0"/>
              </a:spcAft>
              <a:buSzPts val="1400"/>
              <a:buNone/>
              <a:defRPr/>
            </a:lvl2pPr>
            <a:lvl3pPr lvl="2" algn="l" rtl="0">
              <a:spcBef>
                <a:spcPts val="0"/>
              </a:spcBef>
              <a:spcAft>
                <a:spcPts val="0"/>
              </a:spcAft>
              <a:buSzPts val="1400"/>
              <a:buNone/>
              <a:defRPr/>
            </a:lvl3pPr>
            <a:lvl4pPr lvl="3" algn="l" rtl="0">
              <a:spcBef>
                <a:spcPts val="0"/>
              </a:spcBef>
              <a:spcAft>
                <a:spcPts val="0"/>
              </a:spcAft>
              <a:buSzPts val="1400"/>
              <a:buNone/>
              <a:defRPr/>
            </a:lvl4pPr>
            <a:lvl5pPr lvl="4" algn="l" rtl="0">
              <a:spcBef>
                <a:spcPts val="0"/>
              </a:spcBef>
              <a:spcAft>
                <a:spcPts val="0"/>
              </a:spcAft>
              <a:buSzPts val="1400"/>
              <a:buNone/>
              <a:defRPr/>
            </a:lvl5pPr>
            <a:lvl6pPr lvl="5" algn="l" rtl="0">
              <a:spcBef>
                <a:spcPts val="0"/>
              </a:spcBef>
              <a:spcAft>
                <a:spcPts val="0"/>
              </a:spcAft>
              <a:buSzPts val="1400"/>
              <a:buNone/>
              <a:defRPr/>
            </a:lvl6pPr>
            <a:lvl7pPr lvl="6" algn="l" rtl="0">
              <a:spcBef>
                <a:spcPts val="0"/>
              </a:spcBef>
              <a:spcAft>
                <a:spcPts val="0"/>
              </a:spcAft>
              <a:buSzPts val="1400"/>
              <a:buNone/>
              <a:defRPr/>
            </a:lvl7pPr>
            <a:lvl8pPr lvl="7" algn="l" rtl="0">
              <a:spcBef>
                <a:spcPts val="0"/>
              </a:spcBef>
              <a:spcAft>
                <a:spcPts val="0"/>
              </a:spcAft>
              <a:buSzPts val="1400"/>
              <a:buNone/>
              <a:defRPr/>
            </a:lvl8pPr>
            <a:lvl9pPr lvl="8" algn="l" rtl="0">
              <a:spcBef>
                <a:spcPts val="0"/>
              </a:spcBef>
              <a:spcAft>
                <a:spcPts val="0"/>
              </a:spcAft>
              <a:buSzPts val="1400"/>
              <a:buNone/>
              <a:defRPr/>
            </a:lvl9pPr>
          </a:lstStyle>
          <a:p>
            <a:endParaRPr/>
          </a:p>
        </p:txBody>
      </p:sp>
      <p:sp>
        <p:nvSpPr>
          <p:cNvPr id="67" name="Google Shape;67;p13"/>
          <p:cNvSpPr txBox="1">
            <a:spLocks noGrp="1"/>
          </p:cNvSpPr>
          <p:nvPr>
            <p:ph type="sldNum" idx="12"/>
          </p:nvPr>
        </p:nvSpPr>
        <p:spPr>
          <a:xfrm>
            <a:off x="8613648" y="6305550"/>
            <a:ext cx="457200" cy="476100"/>
          </a:xfrm>
          <a:prstGeom prst="rect">
            <a:avLst/>
          </a:prstGeom>
          <a:noFill/>
          <a:ln>
            <a:noFill/>
          </a:ln>
        </p:spPr>
        <p:txBody>
          <a:bodyPr spcFirstLastPara="1" wrap="square" lIns="91425" tIns="45700" rIns="91425" bIns="45700" anchor="b" anchorCtr="0">
            <a:normAutofit/>
          </a:bodyPr>
          <a:lstStyle>
            <a:lvl1pPr marL="0" lvl="0" indent="0" algn="ctr" rtl="0">
              <a:spcBef>
                <a:spcPts val="0"/>
              </a:spcBef>
              <a:buNone/>
              <a:defRPr/>
            </a:lvl1pPr>
            <a:lvl2pPr marL="0" lvl="1" indent="0" algn="ctr" rtl="0">
              <a:spcBef>
                <a:spcPts val="0"/>
              </a:spcBef>
              <a:buNone/>
              <a:defRPr/>
            </a:lvl2pPr>
            <a:lvl3pPr marL="0" lvl="2" indent="0" algn="ctr" rtl="0">
              <a:spcBef>
                <a:spcPts val="0"/>
              </a:spcBef>
              <a:buNone/>
              <a:defRPr/>
            </a:lvl3pPr>
            <a:lvl4pPr marL="0" lvl="3" indent="0" algn="ctr" rtl="0">
              <a:spcBef>
                <a:spcPts val="0"/>
              </a:spcBef>
              <a:buNone/>
              <a:defRPr/>
            </a:lvl4pPr>
            <a:lvl5pPr marL="0" lvl="4" indent="0" algn="ctr" rtl="0">
              <a:spcBef>
                <a:spcPts val="0"/>
              </a:spcBef>
              <a:buNone/>
              <a:defRPr/>
            </a:lvl5pPr>
            <a:lvl6pPr marL="0" lvl="5" indent="0" algn="ctr" rtl="0">
              <a:spcBef>
                <a:spcPts val="0"/>
              </a:spcBef>
              <a:buNone/>
              <a:defRPr/>
            </a:lvl6pPr>
            <a:lvl7pPr marL="0" lvl="6" indent="0" algn="ctr" rtl="0">
              <a:spcBef>
                <a:spcPts val="0"/>
              </a:spcBef>
              <a:buNone/>
              <a:defRPr/>
            </a:lvl7pPr>
            <a:lvl8pPr marL="0" lvl="7" indent="0" algn="ctr" rtl="0">
              <a:spcBef>
                <a:spcPts val="0"/>
              </a:spcBef>
              <a:buNone/>
              <a:defRPr/>
            </a:lvl8pPr>
            <a:lvl9pPr marL="0" lvl="8" indent="0" algn="ctr" rtl="0">
              <a:spcBef>
                <a:spcPts val="0"/>
              </a:spcBef>
              <a:buNone/>
              <a:defRPr/>
            </a:lvl9pPr>
          </a:lstStyle>
          <a:p>
            <a:pPr marL="0" lvl="0" indent="0" algn="ct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1"/>
        <p:cNvGrpSpPr/>
        <p:nvPr/>
      </p:nvGrpSpPr>
      <p:grpSpPr>
        <a:xfrm>
          <a:off x="0" y="0"/>
          <a:ext cx="0" cy="0"/>
          <a:chOff x="0" y="0"/>
          <a:chExt cx="0" cy="0"/>
        </a:xfrm>
      </p:grpSpPr>
      <p:sp>
        <p:nvSpPr>
          <p:cNvPr id="22" name="Google Shape;22;p3"/>
          <p:cNvSpPr/>
          <p:nvPr/>
        </p:nvSpPr>
        <p:spPr>
          <a:xfrm>
            <a:off x="-50" y="3429200"/>
            <a:ext cx="9144000" cy="34287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3"/>
          <p:cNvSpPr txBox="1">
            <a:spLocks noGrp="1"/>
          </p:cNvSpPr>
          <p:nvPr>
            <p:ph type="title"/>
          </p:nvPr>
        </p:nvSpPr>
        <p:spPr>
          <a:xfrm>
            <a:off x="311700" y="1086400"/>
            <a:ext cx="8571300" cy="12561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a:lvl1pPr>
            <a:lvl2pPr lvl="1" algn="ctr">
              <a:spcBef>
                <a:spcPts val="0"/>
              </a:spcBef>
              <a:spcAft>
                <a:spcPts val="0"/>
              </a:spcAft>
              <a:buSzPts val="3600"/>
              <a:buNone/>
              <a:defRPr/>
            </a:lvl2pPr>
            <a:lvl3pPr lvl="2" algn="ctr">
              <a:spcBef>
                <a:spcPts val="0"/>
              </a:spcBef>
              <a:spcAft>
                <a:spcPts val="0"/>
              </a:spcAft>
              <a:buSzPts val="3600"/>
              <a:buNone/>
              <a:defRPr/>
            </a:lvl3pPr>
            <a:lvl4pPr lvl="3" algn="ctr">
              <a:spcBef>
                <a:spcPts val="0"/>
              </a:spcBef>
              <a:spcAft>
                <a:spcPts val="0"/>
              </a:spcAft>
              <a:buSzPts val="3600"/>
              <a:buNone/>
              <a:defRPr/>
            </a:lvl4pPr>
            <a:lvl5pPr lvl="4" algn="ctr">
              <a:spcBef>
                <a:spcPts val="0"/>
              </a:spcBef>
              <a:spcAft>
                <a:spcPts val="0"/>
              </a:spcAft>
              <a:buSzPts val="3600"/>
              <a:buNone/>
              <a:defRPr/>
            </a:lvl5pPr>
            <a:lvl6pPr lvl="5" algn="ctr">
              <a:spcBef>
                <a:spcPts val="0"/>
              </a:spcBef>
              <a:spcAft>
                <a:spcPts val="0"/>
              </a:spcAft>
              <a:buSzPts val="3600"/>
              <a:buNone/>
              <a:defRPr/>
            </a:lvl6pPr>
            <a:lvl7pPr lvl="6" algn="ctr">
              <a:spcBef>
                <a:spcPts val="0"/>
              </a:spcBef>
              <a:spcAft>
                <a:spcPts val="0"/>
              </a:spcAft>
              <a:buSzPts val="3600"/>
              <a:buNone/>
              <a:defRPr/>
            </a:lvl7pPr>
            <a:lvl8pPr lvl="7" algn="ctr">
              <a:spcBef>
                <a:spcPts val="0"/>
              </a:spcBef>
              <a:spcAft>
                <a:spcPts val="0"/>
              </a:spcAft>
              <a:buSzPts val="3600"/>
              <a:buNone/>
              <a:defRPr/>
            </a:lvl8pPr>
            <a:lvl9pPr lvl="8" algn="ctr">
              <a:spcBef>
                <a:spcPts val="0"/>
              </a:spcBef>
              <a:spcAft>
                <a:spcPts val="0"/>
              </a:spcAft>
              <a:buSzPts val="3600"/>
              <a:buNone/>
              <a:defRPr/>
            </a:lvl9pPr>
          </a:lstStyle>
          <a:p>
            <a:endParaRPr/>
          </a:p>
        </p:txBody>
      </p:sp>
      <p:sp>
        <p:nvSpPr>
          <p:cNvPr id="24" name="Google Shape;24;p3"/>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5"/>
        <p:cNvGrpSpPr/>
        <p:nvPr/>
      </p:nvGrpSpPr>
      <p:grpSpPr>
        <a:xfrm>
          <a:off x="0" y="0"/>
          <a:ext cx="0" cy="0"/>
          <a:chOff x="0" y="0"/>
          <a:chExt cx="0" cy="0"/>
        </a:xfrm>
      </p:grpSpPr>
      <p:sp>
        <p:nvSpPr>
          <p:cNvPr id="26" name="Google Shape;26;p4"/>
          <p:cNvSpPr/>
          <p:nvPr/>
        </p:nvSpPr>
        <p:spPr>
          <a:xfrm>
            <a:off x="-75" y="6727600"/>
            <a:ext cx="9144000" cy="1305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28" name="Google Shape;28;p4"/>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29" name="Google Shape;29;p4"/>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2" name="Google Shape;32;p5"/>
          <p:cNvSpPr txBox="1">
            <a:spLocks noGrp="1"/>
          </p:cNvSpPr>
          <p:nvPr>
            <p:ph type="body" idx="1"/>
          </p:nvPr>
        </p:nvSpPr>
        <p:spPr>
          <a:xfrm>
            <a:off x="311700" y="1688233"/>
            <a:ext cx="3999900" cy="4403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3" name="Google Shape;33;p5"/>
          <p:cNvSpPr txBox="1">
            <a:spLocks noGrp="1"/>
          </p:cNvSpPr>
          <p:nvPr>
            <p:ph type="body" idx="2"/>
          </p:nvPr>
        </p:nvSpPr>
        <p:spPr>
          <a:xfrm>
            <a:off x="4832400" y="1688233"/>
            <a:ext cx="3999900" cy="44037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4" name="Google Shape;34;p5"/>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lvl1pPr lvl="0">
              <a:spcBef>
                <a:spcPts val="0"/>
              </a:spcBef>
              <a:spcAft>
                <a:spcPts val="0"/>
              </a:spcAft>
              <a:buSzPts val="3600"/>
              <a:buNone/>
              <a:defRPr/>
            </a:lvl1pPr>
            <a:lvl2pPr lvl="1">
              <a:spcBef>
                <a:spcPts val="0"/>
              </a:spcBef>
              <a:spcAft>
                <a:spcPts val="0"/>
              </a:spcAft>
              <a:buSzPts val="3600"/>
              <a:buNone/>
              <a:defRPr/>
            </a:lvl2pPr>
            <a:lvl3pPr lvl="2">
              <a:spcBef>
                <a:spcPts val="0"/>
              </a:spcBef>
              <a:spcAft>
                <a:spcPts val="0"/>
              </a:spcAft>
              <a:buSzPts val="3600"/>
              <a:buNone/>
              <a:defRPr/>
            </a:lvl3pPr>
            <a:lvl4pPr lvl="3">
              <a:spcBef>
                <a:spcPts val="0"/>
              </a:spcBef>
              <a:spcAft>
                <a:spcPts val="0"/>
              </a:spcAft>
              <a:buSzPts val="3600"/>
              <a:buNone/>
              <a:defRPr/>
            </a:lvl4pPr>
            <a:lvl5pPr lvl="4">
              <a:spcBef>
                <a:spcPts val="0"/>
              </a:spcBef>
              <a:spcAft>
                <a:spcPts val="0"/>
              </a:spcAft>
              <a:buSzPts val="3600"/>
              <a:buNone/>
              <a:defRPr/>
            </a:lvl5pPr>
            <a:lvl6pPr lvl="5">
              <a:spcBef>
                <a:spcPts val="0"/>
              </a:spcBef>
              <a:spcAft>
                <a:spcPts val="0"/>
              </a:spcAft>
              <a:buSzPts val="3600"/>
              <a:buNone/>
              <a:defRPr/>
            </a:lvl6pPr>
            <a:lvl7pPr lvl="6">
              <a:spcBef>
                <a:spcPts val="0"/>
              </a:spcBef>
              <a:spcAft>
                <a:spcPts val="0"/>
              </a:spcAft>
              <a:buSzPts val="3600"/>
              <a:buNone/>
              <a:defRPr/>
            </a:lvl7pPr>
            <a:lvl8pPr lvl="7">
              <a:spcBef>
                <a:spcPts val="0"/>
              </a:spcBef>
              <a:spcAft>
                <a:spcPts val="0"/>
              </a:spcAft>
              <a:buSzPts val="3600"/>
              <a:buNone/>
              <a:defRPr/>
            </a:lvl8pPr>
            <a:lvl9pPr lvl="8">
              <a:spcBef>
                <a:spcPts val="0"/>
              </a:spcBef>
              <a:spcAft>
                <a:spcPts val="0"/>
              </a:spcAft>
              <a:buSzPts val="3600"/>
              <a:buNone/>
              <a:defRPr/>
            </a:lvl9pPr>
          </a:lstStyle>
          <a:p>
            <a:endParaRPr/>
          </a:p>
        </p:txBody>
      </p:sp>
      <p:sp>
        <p:nvSpPr>
          <p:cNvPr id="37" name="Google Shape;37;p6"/>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8"/>
        <p:cNvGrpSpPr/>
        <p:nvPr/>
      </p:nvGrpSpPr>
      <p:grpSpPr>
        <a:xfrm>
          <a:off x="0" y="0"/>
          <a:ext cx="0" cy="0"/>
          <a:chOff x="0" y="0"/>
          <a:chExt cx="0" cy="0"/>
        </a:xfrm>
      </p:grpSpPr>
      <p:sp>
        <p:nvSpPr>
          <p:cNvPr id="39" name="Google Shape;39;p7"/>
          <p:cNvSpPr txBox="1">
            <a:spLocks noGrp="1"/>
          </p:cNvSpPr>
          <p:nvPr>
            <p:ph type="title"/>
          </p:nvPr>
        </p:nvSpPr>
        <p:spPr>
          <a:xfrm>
            <a:off x="311700" y="740800"/>
            <a:ext cx="2808000" cy="1007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40" name="Google Shape;40;p7"/>
          <p:cNvSpPr txBox="1">
            <a:spLocks noGrp="1"/>
          </p:cNvSpPr>
          <p:nvPr>
            <p:ph type="body" idx="1"/>
          </p:nvPr>
        </p:nvSpPr>
        <p:spPr>
          <a:xfrm>
            <a:off x="311700" y="1852800"/>
            <a:ext cx="2808000" cy="42393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41" name="Google Shape;41;p7"/>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accent6"/>
        </a:solidFill>
        <a:effectLst/>
      </p:bgPr>
    </p:bg>
    <p:spTree>
      <p:nvGrpSpPr>
        <p:cNvPr id="1" name="Shape 42"/>
        <p:cNvGrpSpPr/>
        <p:nvPr/>
      </p:nvGrpSpPr>
      <p:grpSpPr>
        <a:xfrm>
          <a:off x="0" y="0"/>
          <a:ext cx="0" cy="0"/>
          <a:chOff x="0" y="0"/>
          <a:chExt cx="0" cy="0"/>
        </a:xfrm>
      </p:grpSpPr>
      <p:sp>
        <p:nvSpPr>
          <p:cNvPr id="43" name="Google Shape;43;p8"/>
          <p:cNvSpPr txBox="1">
            <a:spLocks noGrp="1"/>
          </p:cNvSpPr>
          <p:nvPr>
            <p:ph type="title"/>
          </p:nvPr>
        </p:nvSpPr>
        <p:spPr>
          <a:xfrm>
            <a:off x="490250" y="701800"/>
            <a:ext cx="5613600" cy="5454300"/>
          </a:xfrm>
          <a:prstGeom prst="rect">
            <a:avLst/>
          </a:prstGeom>
        </p:spPr>
        <p:txBody>
          <a:bodyPr spcFirstLastPara="1" wrap="square" lIns="91425" tIns="91425" rIns="91425" bIns="91425" anchor="ctr" anchorCtr="0">
            <a:normAutofit/>
          </a:bodyPr>
          <a:lstStyle>
            <a:lvl1pPr lvl="0">
              <a:spcBef>
                <a:spcPts val="0"/>
              </a:spcBef>
              <a:spcAft>
                <a:spcPts val="0"/>
              </a:spcAft>
              <a:buClr>
                <a:schemeClr val="dk2"/>
              </a:buClr>
              <a:buSzPts val="5400"/>
              <a:buNone/>
              <a:defRPr sz="5400" b="0">
                <a:solidFill>
                  <a:schemeClr val="dk2"/>
                </a:solidFill>
              </a:defRPr>
            </a:lvl1pPr>
            <a:lvl2pPr lvl="1">
              <a:spcBef>
                <a:spcPts val="0"/>
              </a:spcBef>
              <a:spcAft>
                <a:spcPts val="0"/>
              </a:spcAft>
              <a:buClr>
                <a:schemeClr val="dk2"/>
              </a:buClr>
              <a:buSzPts val="5400"/>
              <a:buNone/>
              <a:defRPr sz="5400" b="0">
                <a:solidFill>
                  <a:schemeClr val="dk2"/>
                </a:solidFill>
              </a:defRPr>
            </a:lvl2pPr>
            <a:lvl3pPr lvl="2">
              <a:spcBef>
                <a:spcPts val="0"/>
              </a:spcBef>
              <a:spcAft>
                <a:spcPts val="0"/>
              </a:spcAft>
              <a:buClr>
                <a:schemeClr val="dk2"/>
              </a:buClr>
              <a:buSzPts val="5400"/>
              <a:buNone/>
              <a:defRPr sz="5400" b="0">
                <a:solidFill>
                  <a:schemeClr val="dk2"/>
                </a:solidFill>
              </a:defRPr>
            </a:lvl3pPr>
            <a:lvl4pPr lvl="3">
              <a:spcBef>
                <a:spcPts val="0"/>
              </a:spcBef>
              <a:spcAft>
                <a:spcPts val="0"/>
              </a:spcAft>
              <a:buClr>
                <a:schemeClr val="dk2"/>
              </a:buClr>
              <a:buSzPts val="5400"/>
              <a:buNone/>
              <a:defRPr sz="5400" b="0">
                <a:solidFill>
                  <a:schemeClr val="dk2"/>
                </a:solidFill>
              </a:defRPr>
            </a:lvl4pPr>
            <a:lvl5pPr lvl="4">
              <a:spcBef>
                <a:spcPts val="0"/>
              </a:spcBef>
              <a:spcAft>
                <a:spcPts val="0"/>
              </a:spcAft>
              <a:buClr>
                <a:schemeClr val="dk2"/>
              </a:buClr>
              <a:buSzPts val="5400"/>
              <a:buNone/>
              <a:defRPr sz="5400" b="0">
                <a:solidFill>
                  <a:schemeClr val="dk2"/>
                </a:solidFill>
              </a:defRPr>
            </a:lvl5pPr>
            <a:lvl6pPr lvl="5">
              <a:spcBef>
                <a:spcPts val="0"/>
              </a:spcBef>
              <a:spcAft>
                <a:spcPts val="0"/>
              </a:spcAft>
              <a:buClr>
                <a:schemeClr val="dk2"/>
              </a:buClr>
              <a:buSzPts val="5400"/>
              <a:buNone/>
              <a:defRPr sz="5400" b="0">
                <a:solidFill>
                  <a:schemeClr val="dk2"/>
                </a:solidFill>
              </a:defRPr>
            </a:lvl6pPr>
            <a:lvl7pPr lvl="6">
              <a:spcBef>
                <a:spcPts val="0"/>
              </a:spcBef>
              <a:spcAft>
                <a:spcPts val="0"/>
              </a:spcAft>
              <a:buClr>
                <a:schemeClr val="dk2"/>
              </a:buClr>
              <a:buSzPts val="5400"/>
              <a:buNone/>
              <a:defRPr sz="5400" b="0">
                <a:solidFill>
                  <a:schemeClr val="dk2"/>
                </a:solidFill>
              </a:defRPr>
            </a:lvl7pPr>
            <a:lvl8pPr lvl="7">
              <a:spcBef>
                <a:spcPts val="0"/>
              </a:spcBef>
              <a:spcAft>
                <a:spcPts val="0"/>
              </a:spcAft>
              <a:buClr>
                <a:schemeClr val="dk2"/>
              </a:buClr>
              <a:buSzPts val="5400"/>
              <a:buNone/>
              <a:defRPr sz="5400" b="0">
                <a:solidFill>
                  <a:schemeClr val="dk2"/>
                </a:solidFill>
              </a:defRPr>
            </a:lvl8pPr>
            <a:lvl9pPr lvl="8">
              <a:spcBef>
                <a:spcPts val="0"/>
              </a:spcBef>
              <a:spcAft>
                <a:spcPts val="0"/>
              </a:spcAft>
              <a:buClr>
                <a:schemeClr val="dk2"/>
              </a:buClr>
              <a:buSzPts val="5400"/>
              <a:buNone/>
              <a:defRPr sz="5400" b="0">
                <a:solidFill>
                  <a:schemeClr val="dk2"/>
                </a:solidFill>
              </a:defRPr>
            </a:lvl9pPr>
          </a:lstStyle>
          <a:p>
            <a:endParaRPr/>
          </a:p>
        </p:txBody>
      </p:sp>
      <p:sp>
        <p:nvSpPr>
          <p:cNvPr id="44" name="Google Shape;44;p8"/>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5"/>
        <p:cNvGrpSpPr/>
        <p:nvPr/>
      </p:nvGrpSpPr>
      <p:grpSpPr>
        <a:xfrm>
          <a:off x="0" y="0"/>
          <a:ext cx="0" cy="0"/>
          <a:chOff x="0" y="0"/>
          <a:chExt cx="0" cy="0"/>
        </a:xfrm>
      </p:grpSpPr>
      <p:sp>
        <p:nvSpPr>
          <p:cNvPr id="46" name="Google Shape;46;p9"/>
          <p:cNvSpPr/>
          <p:nvPr/>
        </p:nvSpPr>
        <p:spPr>
          <a:xfrm>
            <a:off x="4572000" y="0"/>
            <a:ext cx="4572000" cy="6858000"/>
          </a:xfrm>
          <a:prstGeom prst="rect">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7" name="Google Shape;47;p9"/>
          <p:cNvCxnSpPr/>
          <p:nvPr/>
        </p:nvCxnSpPr>
        <p:spPr>
          <a:xfrm>
            <a:off x="5029675" y="5994000"/>
            <a:ext cx="468300" cy="0"/>
          </a:xfrm>
          <a:prstGeom prst="straightConnector1">
            <a:avLst/>
          </a:prstGeom>
          <a:noFill/>
          <a:ln w="19050" cap="flat" cmpd="sng">
            <a:solidFill>
              <a:schemeClr val="lt1"/>
            </a:solidFill>
            <a:prstDash val="solid"/>
            <a:round/>
            <a:headEnd type="none" w="sm" len="sm"/>
            <a:tailEnd type="none" w="sm" len="sm"/>
          </a:ln>
        </p:spPr>
      </p:cxnSp>
      <p:sp>
        <p:nvSpPr>
          <p:cNvPr id="48" name="Google Shape;48;p9"/>
          <p:cNvSpPr txBox="1">
            <a:spLocks noGrp="1"/>
          </p:cNvSpPr>
          <p:nvPr>
            <p:ph type="title"/>
          </p:nvPr>
        </p:nvSpPr>
        <p:spPr>
          <a:xfrm>
            <a:off x="265500" y="1386233"/>
            <a:ext cx="4045200" cy="22344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49" name="Google Shape;49;p9"/>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50" name="Google Shape;50;p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Clr>
                <a:schemeClr val="lt1"/>
              </a:buClr>
              <a:buSzPts val="1800"/>
              <a:buChar char="●"/>
              <a:defRPr>
                <a:solidFill>
                  <a:schemeClr val="lt1"/>
                </a:solidFill>
              </a:defRPr>
            </a:lvl1pPr>
            <a:lvl2pPr marL="914400" lvl="1" indent="-317500">
              <a:spcBef>
                <a:spcPts val="0"/>
              </a:spcBef>
              <a:spcAft>
                <a:spcPts val="0"/>
              </a:spcAft>
              <a:buClr>
                <a:schemeClr val="lt1"/>
              </a:buClr>
              <a:buSzPts val="1400"/>
              <a:buChar char="○"/>
              <a:defRPr>
                <a:solidFill>
                  <a:schemeClr val="lt1"/>
                </a:solidFill>
              </a:defRPr>
            </a:lvl2pPr>
            <a:lvl3pPr marL="1371600" lvl="2" indent="-317500">
              <a:spcBef>
                <a:spcPts val="0"/>
              </a:spcBef>
              <a:spcAft>
                <a:spcPts val="0"/>
              </a:spcAft>
              <a:buClr>
                <a:schemeClr val="lt1"/>
              </a:buClr>
              <a:buSzPts val="1400"/>
              <a:buChar char="■"/>
              <a:defRPr>
                <a:solidFill>
                  <a:schemeClr val="lt1"/>
                </a:solidFill>
              </a:defRPr>
            </a:lvl3pPr>
            <a:lvl4pPr marL="1828800" lvl="3" indent="-317500">
              <a:spcBef>
                <a:spcPts val="0"/>
              </a:spcBef>
              <a:spcAft>
                <a:spcPts val="0"/>
              </a:spcAft>
              <a:buClr>
                <a:schemeClr val="lt1"/>
              </a:buClr>
              <a:buSzPts val="1400"/>
              <a:buChar char="●"/>
              <a:defRPr>
                <a:solidFill>
                  <a:schemeClr val="lt1"/>
                </a:solidFill>
              </a:defRPr>
            </a:lvl4pPr>
            <a:lvl5pPr marL="2286000" lvl="4" indent="-317500">
              <a:spcBef>
                <a:spcPts val="0"/>
              </a:spcBef>
              <a:spcAft>
                <a:spcPts val="0"/>
              </a:spcAft>
              <a:buClr>
                <a:schemeClr val="lt1"/>
              </a:buClr>
              <a:buSzPts val="1400"/>
              <a:buChar char="○"/>
              <a:defRPr>
                <a:solidFill>
                  <a:schemeClr val="lt1"/>
                </a:solidFill>
              </a:defRPr>
            </a:lvl5pPr>
            <a:lvl6pPr marL="2743200" lvl="5" indent="-317500">
              <a:spcBef>
                <a:spcPts val="0"/>
              </a:spcBef>
              <a:spcAft>
                <a:spcPts val="0"/>
              </a:spcAft>
              <a:buClr>
                <a:schemeClr val="lt1"/>
              </a:buClr>
              <a:buSzPts val="1400"/>
              <a:buChar char="■"/>
              <a:defRPr>
                <a:solidFill>
                  <a:schemeClr val="lt1"/>
                </a:solidFill>
              </a:defRPr>
            </a:lvl6pPr>
            <a:lvl7pPr marL="3200400" lvl="6" indent="-317500">
              <a:spcBef>
                <a:spcPts val="0"/>
              </a:spcBef>
              <a:spcAft>
                <a:spcPts val="0"/>
              </a:spcAft>
              <a:buClr>
                <a:schemeClr val="lt1"/>
              </a:buClr>
              <a:buSzPts val="1400"/>
              <a:buChar char="●"/>
              <a:defRPr>
                <a:solidFill>
                  <a:schemeClr val="lt1"/>
                </a:solidFill>
              </a:defRPr>
            </a:lvl7pPr>
            <a:lvl8pPr marL="3657600" lvl="7" indent="-317500">
              <a:spcBef>
                <a:spcPts val="0"/>
              </a:spcBef>
              <a:spcAft>
                <a:spcPts val="0"/>
              </a:spcAft>
              <a:buClr>
                <a:schemeClr val="lt1"/>
              </a:buClr>
              <a:buSzPts val="1400"/>
              <a:buChar char="○"/>
              <a:defRPr>
                <a:solidFill>
                  <a:schemeClr val="lt1"/>
                </a:solidFill>
              </a:defRPr>
            </a:lvl8pPr>
            <a:lvl9pPr marL="4114800" lvl="8" indent="-317500">
              <a:spcBef>
                <a:spcPts val="0"/>
              </a:spcBef>
              <a:spcAft>
                <a:spcPts val="0"/>
              </a:spcAft>
              <a:buClr>
                <a:schemeClr val="lt1"/>
              </a:buClr>
              <a:buSzPts val="1400"/>
              <a:buChar char="■"/>
              <a:defRPr>
                <a:solidFill>
                  <a:schemeClr val="lt1"/>
                </a:solidFill>
              </a:defRPr>
            </a:lvl9pPr>
          </a:lstStyle>
          <a:p>
            <a:endParaRPr/>
          </a:p>
        </p:txBody>
      </p:sp>
      <p:sp>
        <p:nvSpPr>
          <p:cNvPr id="51" name="Google Shape;51;p9"/>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solidFill>
                  <a:schemeClr val="lt1"/>
                </a:solidFill>
              </a:defRPr>
            </a:lvl1pPr>
            <a:lvl2pPr lvl="1">
              <a:buNone/>
              <a:defRPr>
                <a:solidFill>
                  <a:schemeClr val="lt1"/>
                </a:solidFill>
              </a:defRPr>
            </a:lvl2pPr>
            <a:lvl3pPr lvl="2">
              <a:buNone/>
              <a:defRPr>
                <a:solidFill>
                  <a:schemeClr val="lt1"/>
                </a:solidFill>
              </a:defRPr>
            </a:lvl3pPr>
            <a:lvl4pPr lvl="3">
              <a:buNone/>
              <a:defRPr>
                <a:solidFill>
                  <a:schemeClr val="lt1"/>
                </a:solidFill>
              </a:defRPr>
            </a:lvl4pPr>
            <a:lvl5pPr lvl="4">
              <a:buNone/>
              <a:defRPr>
                <a:solidFill>
                  <a:schemeClr val="lt1"/>
                </a:solidFill>
              </a:defRPr>
            </a:lvl5pPr>
            <a:lvl6pPr lvl="5">
              <a:buNone/>
              <a:defRPr>
                <a:solidFill>
                  <a:schemeClr val="lt1"/>
                </a:solidFill>
              </a:defRPr>
            </a:lvl6pPr>
            <a:lvl7pPr lvl="6">
              <a:buNone/>
              <a:defRPr>
                <a:solidFill>
                  <a:schemeClr val="lt1"/>
                </a:solidFill>
              </a:defRPr>
            </a:lvl7pPr>
            <a:lvl8pPr lvl="7">
              <a:buNone/>
              <a:defRPr>
                <a:solidFill>
                  <a:schemeClr val="lt1"/>
                </a:solidFill>
              </a:defRPr>
            </a:lvl8pPr>
            <a:lvl9pPr lvl="8">
              <a:buNone/>
              <a:defRPr>
                <a:solidFill>
                  <a:schemeClr val="lt1"/>
                </a:solidFill>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2"/>
        <p:cNvGrpSpPr/>
        <p:nvPr/>
      </p:nvGrpSpPr>
      <p:grpSpPr>
        <a:xfrm>
          <a:off x="0" y="0"/>
          <a:ext cx="0" cy="0"/>
          <a:chOff x="0" y="0"/>
          <a:chExt cx="0" cy="0"/>
        </a:xfrm>
      </p:grpSpPr>
      <p:sp>
        <p:nvSpPr>
          <p:cNvPr id="53" name="Google Shape;53;p10"/>
          <p:cNvSpPr txBox="1">
            <a:spLocks noGrp="1"/>
          </p:cNvSpPr>
          <p:nvPr>
            <p:ph type="body" idx="1"/>
          </p:nvPr>
        </p:nvSpPr>
        <p:spPr>
          <a:xfrm>
            <a:off x="311700" y="5640967"/>
            <a:ext cx="5998800" cy="7983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2400"/>
              <a:buFont typeface="PT Sans Narrow"/>
              <a:buNone/>
              <a:defRPr sz="2400">
                <a:latin typeface="PT Sans Narrow"/>
                <a:ea typeface="PT Sans Narrow"/>
                <a:cs typeface="PT Sans Narrow"/>
                <a:sym typeface="PT Sans Narrow"/>
              </a:defRPr>
            </a:lvl1pPr>
          </a:lstStyle>
          <a:p>
            <a:endParaRPr/>
          </a:p>
        </p:txBody>
      </p:sp>
      <p:sp>
        <p:nvSpPr>
          <p:cNvPr id="54" name="Google Shape;54;p10"/>
          <p:cNvSpPr txBox="1">
            <a:spLocks noGrp="1"/>
          </p:cNvSpPr>
          <p:nvPr>
            <p:ph type="sldNum" idx="12"/>
          </p:nvPr>
        </p:nvSpPr>
        <p:spPr>
          <a:xfrm>
            <a:off x="8472458" y="6217622"/>
            <a:ext cx="548700" cy="5247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fr-CA"/>
              <a:t>‹n°›</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tropic">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593367"/>
            <a:ext cx="8520600" cy="9432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1pPr>
            <a:lvl2pPr lvl="1">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2pPr>
            <a:lvl3pPr lvl="2">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3pPr>
            <a:lvl4pPr lvl="3">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4pPr>
            <a:lvl5pPr lvl="4">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5pPr>
            <a:lvl6pPr lvl="5">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6pPr>
            <a:lvl7pPr lvl="6">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7pPr>
            <a:lvl8pPr lvl="7">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8pPr>
            <a:lvl9pPr lvl="8">
              <a:spcBef>
                <a:spcPts val="0"/>
              </a:spcBef>
              <a:spcAft>
                <a:spcPts val="0"/>
              </a:spcAft>
              <a:buClr>
                <a:schemeClr val="accent1"/>
              </a:buClr>
              <a:buSzPts val="3600"/>
              <a:buFont typeface="PT Sans Narrow"/>
              <a:buNone/>
              <a:defRPr sz="3600" b="1">
                <a:solidFill>
                  <a:schemeClr val="accent1"/>
                </a:solidFill>
                <a:latin typeface="PT Sans Narrow"/>
                <a:ea typeface="PT Sans Narrow"/>
                <a:cs typeface="PT Sans Narrow"/>
                <a:sym typeface="PT Sans Narrow"/>
              </a:defRPr>
            </a:lvl9pPr>
          </a:lstStyle>
          <a:p>
            <a:endParaRPr/>
          </a:p>
        </p:txBody>
      </p:sp>
      <p:sp>
        <p:nvSpPr>
          <p:cNvPr id="7" name="Google Shape;7;p1"/>
          <p:cNvSpPr txBox="1">
            <a:spLocks noGrp="1"/>
          </p:cNvSpPr>
          <p:nvPr>
            <p:ph type="body" idx="1"/>
          </p:nvPr>
        </p:nvSpPr>
        <p:spPr>
          <a:xfrm>
            <a:off x="311700" y="1688433"/>
            <a:ext cx="8520600" cy="44037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Font typeface="Open Sans"/>
              <a:buChar char="●"/>
              <a:defRPr sz="1800">
                <a:solidFill>
                  <a:schemeClr val="dk2"/>
                </a:solidFill>
                <a:latin typeface="Open Sans"/>
                <a:ea typeface="Open Sans"/>
                <a:cs typeface="Open Sans"/>
                <a:sym typeface="Open Sans"/>
              </a:defRPr>
            </a:lvl1pPr>
            <a:lvl2pPr marL="914400" lvl="1"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2pPr>
            <a:lvl3pPr marL="1371600" lvl="2"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3pPr>
            <a:lvl4pPr marL="1828800" lvl="3"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4pPr>
            <a:lvl5pPr marL="2286000" lvl="4"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5pPr>
            <a:lvl6pPr marL="2743200" lvl="5"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6pPr>
            <a:lvl7pPr marL="3200400" lvl="6"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7pPr>
            <a:lvl8pPr marL="3657600" lvl="7"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8pPr>
            <a:lvl9pPr marL="4114800" lvl="8" indent="-317500">
              <a:lnSpc>
                <a:spcPct val="115000"/>
              </a:lnSpc>
              <a:spcBef>
                <a:spcPts val="0"/>
              </a:spcBef>
              <a:spcAft>
                <a:spcPts val="0"/>
              </a:spcAft>
              <a:buClr>
                <a:schemeClr val="dk2"/>
              </a:buClr>
              <a:buSzPts val="1400"/>
              <a:buFont typeface="Open Sans"/>
              <a:buChar char="■"/>
              <a:defRPr>
                <a:solidFill>
                  <a:schemeClr val="dk2"/>
                </a:solidFill>
                <a:latin typeface="Open Sans"/>
                <a:ea typeface="Open Sans"/>
                <a:cs typeface="Open Sans"/>
                <a:sym typeface="Open Sans"/>
              </a:defRPr>
            </a:lvl9pPr>
          </a:lstStyle>
          <a:p>
            <a:endParaRPr/>
          </a:p>
        </p:txBody>
      </p:sp>
      <p:sp>
        <p:nvSpPr>
          <p:cNvPr id="8" name="Google Shape;8;p1"/>
          <p:cNvSpPr txBox="1">
            <a:spLocks noGrp="1"/>
          </p:cNvSpPr>
          <p:nvPr>
            <p:ph type="sldNum" idx="12"/>
          </p:nvPr>
        </p:nvSpPr>
        <p:spPr>
          <a:xfrm>
            <a:off x="8472458" y="6217622"/>
            <a:ext cx="548700" cy="5247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latin typeface="Open Sans"/>
                <a:ea typeface="Open Sans"/>
                <a:cs typeface="Open Sans"/>
                <a:sym typeface="Open Sans"/>
              </a:defRPr>
            </a:lvl1pPr>
            <a:lvl2pPr lvl="1" algn="r">
              <a:buNone/>
              <a:defRPr sz="1000">
                <a:solidFill>
                  <a:schemeClr val="dk2"/>
                </a:solidFill>
                <a:latin typeface="Open Sans"/>
                <a:ea typeface="Open Sans"/>
                <a:cs typeface="Open Sans"/>
                <a:sym typeface="Open Sans"/>
              </a:defRPr>
            </a:lvl2pPr>
            <a:lvl3pPr lvl="2" algn="r">
              <a:buNone/>
              <a:defRPr sz="1000">
                <a:solidFill>
                  <a:schemeClr val="dk2"/>
                </a:solidFill>
                <a:latin typeface="Open Sans"/>
                <a:ea typeface="Open Sans"/>
                <a:cs typeface="Open Sans"/>
                <a:sym typeface="Open Sans"/>
              </a:defRPr>
            </a:lvl3pPr>
            <a:lvl4pPr lvl="3" algn="r">
              <a:buNone/>
              <a:defRPr sz="1000">
                <a:solidFill>
                  <a:schemeClr val="dk2"/>
                </a:solidFill>
                <a:latin typeface="Open Sans"/>
                <a:ea typeface="Open Sans"/>
                <a:cs typeface="Open Sans"/>
                <a:sym typeface="Open Sans"/>
              </a:defRPr>
            </a:lvl4pPr>
            <a:lvl5pPr lvl="4" algn="r">
              <a:buNone/>
              <a:defRPr sz="1000">
                <a:solidFill>
                  <a:schemeClr val="dk2"/>
                </a:solidFill>
                <a:latin typeface="Open Sans"/>
                <a:ea typeface="Open Sans"/>
                <a:cs typeface="Open Sans"/>
                <a:sym typeface="Open Sans"/>
              </a:defRPr>
            </a:lvl5pPr>
            <a:lvl6pPr lvl="5" algn="r">
              <a:buNone/>
              <a:defRPr sz="1000">
                <a:solidFill>
                  <a:schemeClr val="dk2"/>
                </a:solidFill>
                <a:latin typeface="Open Sans"/>
                <a:ea typeface="Open Sans"/>
                <a:cs typeface="Open Sans"/>
                <a:sym typeface="Open Sans"/>
              </a:defRPr>
            </a:lvl6pPr>
            <a:lvl7pPr lvl="6" algn="r">
              <a:buNone/>
              <a:defRPr sz="1000">
                <a:solidFill>
                  <a:schemeClr val="dk2"/>
                </a:solidFill>
                <a:latin typeface="Open Sans"/>
                <a:ea typeface="Open Sans"/>
                <a:cs typeface="Open Sans"/>
                <a:sym typeface="Open Sans"/>
              </a:defRPr>
            </a:lvl7pPr>
            <a:lvl8pPr lvl="7" algn="r">
              <a:buNone/>
              <a:defRPr sz="1000">
                <a:solidFill>
                  <a:schemeClr val="dk2"/>
                </a:solidFill>
                <a:latin typeface="Open Sans"/>
                <a:ea typeface="Open Sans"/>
                <a:cs typeface="Open Sans"/>
                <a:sym typeface="Open Sans"/>
              </a:defRPr>
            </a:lvl8pPr>
            <a:lvl9pPr lvl="8" algn="r">
              <a:buNone/>
              <a:defRPr sz="1000">
                <a:solidFill>
                  <a:schemeClr val="dk2"/>
                </a:solidFill>
                <a:latin typeface="Open Sans"/>
                <a:ea typeface="Open Sans"/>
                <a:cs typeface="Open Sans"/>
                <a:sym typeface="Open Sans"/>
              </a:defRPr>
            </a:lvl9pPr>
          </a:lstStyle>
          <a:p>
            <a:pPr marL="0" lvl="0" indent="0" algn="r" rtl="0">
              <a:spcBef>
                <a:spcPts val="0"/>
              </a:spcBef>
              <a:spcAft>
                <a:spcPts val="0"/>
              </a:spcAft>
              <a:buNone/>
            </a:pPr>
            <a:fld id="{00000000-1234-1234-1234-123412341234}" type="slidenum">
              <a:rPr lang="fr-CA"/>
              <a:t>‹n°›</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10.xml"/><Relationship Id="rId1" Type="http://schemas.openxmlformats.org/officeDocument/2006/relationships/slideLayout" Target="../slideLayouts/slideLayout12.xml"/><Relationship Id="rId5" Type="http://schemas.openxmlformats.org/officeDocument/2006/relationships/image" Target="../media/image9.png"/><Relationship Id="rId4" Type="http://schemas.openxmlformats.org/officeDocument/2006/relationships/image" Target="../media/image8.png"/></Relationships>
</file>

<file path=ppt/slides/_rels/slide10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100.xml"/><Relationship Id="rId1" Type="http://schemas.openxmlformats.org/officeDocument/2006/relationships/slideLayout" Target="../slideLayouts/slideLayout8.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8.xml"/></Relationships>
</file>

<file path=ppt/slides/_rels/slide102.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2.xml"/><Relationship Id="rId1" Type="http://schemas.openxmlformats.org/officeDocument/2006/relationships/slideLayout" Target="../slideLayouts/slideLayout8.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06.xml"/><Relationship Id="rId1" Type="http://schemas.openxmlformats.org/officeDocument/2006/relationships/slideLayout" Target="../slideLayouts/slideLayout8.xml"/></Relationships>
</file>

<file path=ppt/slides/_rels/slide107.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7.xml"/><Relationship Id="rId1" Type="http://schemas.openxmlformats.org/officeDocument/2006/relationships/slideLayout" Target="../slideLayouts/slideLayout8.xml"/></Relationships>
</file>

<file path=ppt/slides/_rels/slide108.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108.xml"/><Relationship Id="rId1" Type="http://schemas.openxmlformats.org/officeDocument/2006/relationships/slideLayout" Target="../slideLayouts/slideLayout8.xml"/></Relationships>
</file>

<file path=ppt/slides/_rels/slide109.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109.xml"/><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3" Type="http://schemas.openxmlformats.org/officeDocument/2006/relationships/image" Target="../media/image10.jpg"/><Relationship Id="rId2" Type="http://schemas.openxmlformats.org/officeDocument/2006/relationships/notesSlide" Target="../notesSlides/notesSlide11.xml"/><Relationship Id="rId1" Type="http://schemas.openxmlformats.org/officeDocument/2006/relationships/slideLayout" Target="../slideLayouts/slideLayout12.xml"/><Relationship Id="rId4" Type="http://schemas.openxmlformats.org/officeDocument/2006/relationships/image" Target="../media/image11.jpg"/></Relationships>
</file>

<file path=ppt/slides/_rels/slide11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110.xml"/><Relationship Id="rId1" Type="http://schemas.openxmlformats.org/officeDocument/2006/relationships/slideLayout" Target="../slideLayouts/slideLayout8.xml"/></Relationships>
</file>

<file path=ppt/slides/_rels/slide111.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111.xml"/><Relationship Id="rId1" Type="http://schemas.openxmlformats.org/officeDocument/2006/relationships/slideLayout" Target="../slideLayouts/slideLayout8.xml"/></Relationships>
</file>

<file path=ppt/slides/_rels/slide112.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112.xml"/><Relationship Id="rId1" Type="http://schemas.openxmlformats.org/officeDocument/2006/relationships/slideLayout" Target="../slideLayouts/slideLayout8.xml"/></Relationships>
</file>

<file path=ppt/slides/_rels/slide113.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3.xml"/><Relationship Id="rId1" Type="http://schemas.openxmlformats.org/officeDocument/2006/relationships/slideLayout" Target="../slideLayouts/slideLayout8.xml"/></Relationships>
</file>

<file path=ppt/slides/_rels/slide114.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14.xml"/><Relationship Id="rId1" Type="http://schemas.openxmlformats.org/officeDocument/2006/relationships/slideLayout" Target="../slideLayouts/slideLayout8.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6.xml"/><Relationship Id="rId1" Type="http://schemas.openxmlformats.org/officeDocument/2006/relationships/slideLayout" Target="../slideLayouts/slideLayout1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1.xml"/><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22.xml"/><Relationship Id="rId1" Type="http://schemas.openxmlformats.org/officeDocument/2006/relationships/slideLayout" Target="../slideLayouts/slideLayout8.xml"/></Relationships>
</file>

<file path=ppt/slides/_rels/slide23.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3.xml"/><Relationship Id="rId1" Type="http://schemas.openxmlformats.org/officeDocument/2006/relationships/slideLayout" Target="../slideLayouts/slideLayout8.xm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24.xml"/><Relationship Id="rId1" Type="http://schemas.openxmlformats.org/officeDocument/2006/relationships/slideLayout" Target="../slideLayouts/slideLayout8.xml"/></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5.xml"/><Relationship Id="rId1" Type="http://schemas.openxmlformats.org/officeDocument/2006/relationships/slideLayout" Target="../slideLayouts/slideLayout8.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2.xm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33.xml"/><Relationship Id="rId1" Type="http://schemas.openxmlformats.org/officeDocument/2006/relationships/slideLayout" Target="../slideLayouts/slideLayout12.xml"/></Relationships>
</file>

<file path=ppt/slides/_rels/slide34.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hyperlink" Target="http://www.youtube.com/watch?v=kiklt9OiH-Y" TargetMode="External"/><Relationship Id="rId2" Type="http://schemas.openxmlformats.org/officeDocument/2006/relationships/notesSlide" Target="../notesSlides/notesSlide35.xml"/><Relationship Id="rId1" Type="http://schemas.openxmlformats.org/officeDocument/2006/relationships/slideLayout" Target="../slideLayouts/slideLayout12.xml"/><Relationship Id="rId4" Type="http://schemas.openxmlformats.org/officeDocument/2006/relationships/image" Target="../media/image28.jp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6.xml"/><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7.xml"/><Relationship Id="rId1" Type="http://schemas.openxmlformats.org/officeDocument/2006/relationships/slideLayout" Target="../slideLayouts/slideLayout8.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hyperlink" Target="http://www.youtube.com/watch?v=OqInPOy50p4" TargetMode="External"/><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2.jpg"/></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41.xml"/><Relationship Id="rId1" Type="http://schemas.openxmlformats.org/officeDocument/2006/relationships/slideLayout" Target="../slideLayouts/slideLayout8.xml"/></Relationships>
</file>

<file path=ppt/slides/_rels/slide4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42.xml"/><Relationship Id="rId1" Type="http://schemas.openxmlformats.org/officeDocument/2006/relationships/slideLayout" Target="../slideLayouts/slideLayout8.xml"/></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43.xml"/><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10.xml"/></Relationships>
</file>

<file path=ppt/slides/_rels/slide4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hyperlink" Target="http://www.youtube.com/watch?v=6W-Zil-clww" TargetMode="External"/><Relationship Id="rId2" Type="http://schemas.openxmlformats.org/officeDocument/2006/relationships/notesSlide" Target="../notesSlides/notesSlide47.xml"/><Relationship Id="rId1" Type="http://schemas.openxmlformats.org/officeDocument/2006/relationships/slideLayout" Target="../slideLayouts/slideLayout5.xml"/><Relationship Id="rId4" Type="http://schemas.openxmlformats.org/officeDocument/2006/relationships/image" Target="../media/image37.jpg"/></Relationships>
</file>

<file path=ppt/slides/_rels/slide48.xml.rels><?xml version="1.0" encoding="UTF-8" standalone="yes"?>
<Relationships xmlns="http://schemas.openxmlformats.org/package/2006/relationships"><Relationship Id="rId3" Type="http://schemas.openxmlformats.org/officeDocument/2006/relationships/hyperlink" Target="http://www.youtube.com/watch?v=Y1Yl8GYgjGE" TargetMode="External"/><Relationship Id="rId2" Type="http://schemas.openxmlformats.org/officeDocument/2006/relationships/notesSlide" Target="../notesSlides/notesSlide48.xml"/><Relationship Id="rId1" Type="http://schemas.openxmlformats.org/officeDocument/2006/relationships/slideLayout" Target="../slideLayouts/slideLayout3.xml"/><Relationship Id="rId4" Type="http://schemas.openxmlformats.org/officeDocument/2006/relationships/image" Target="../media/image38.jpg"/></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hyperlink" Target="http://www.youtube.com/watch?v=mxf7G0WEJ20" TargetMode="External"/><Relationship Id="rId2" Type="http://schemas.openxmlformats.org/officeDocument/2006/relationships/notesSlide" Target="../notesSlides/notesSlide51.xml"/><Relationship Id="rId1" Type="http://schemas.openxmlformats.org/officeDocument/2006/relationships/slideLayout" Target="../slideLayouts/slideLayout3.xml"/><Relationship Id="rId4" Type="http://schemas.openxmlformats.org/officeDocument/2006/relationships/image" Target="../media/image41.jp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12.xml"/></Relationships>
</file>

<file path=ppt/slides/_rels/slide56.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6.xml"/><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8.xml"/></Relationships>
</file>

<file path=ppt/slides/_rels/slide58.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8.xml"/><Relationship Id="rId1" Type="http://schemas.openxmlformats.org/officeDocument/2006/relationships/slideLayout" Target="../slideLayouts/slideLayout8.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1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8.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12.xml"/></Relationships>
</file>

<file path=ppt/slides/_rels/slide6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2.xml"/><Relationship Id="rId1" Type="http://schemas.openxmlformats.org/officeDocument/2006/relationships/slideLayout" Target="../slideLayouts/slideLayout8.xml"/><Relationship Id="rId4" Type="http://schemas.openxmlformats.org/officeDocument/2006/relationships/image" Target="../media/image48.png"/></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12.xml"/></Relationships>
</file>

<file path=ppt/slides/_rels/slide6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4.xml"/><Relationship Id="rId1" Type="http://schemas.openxmlformats.org/officeDocument/2006/relationships/slideLayout" Target="../slideLayouts/slideLayout8.xml"/><Relationship Id="rId4" Type="http://schemas.openxmlformats.org/officeDocument/2006/relationships/image" Target="../media/image50.png"/></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6.xml"/><Relationship Id="rId1" Type="http://schemas.openxmlformats.org/officeDocument/2006/relationships/slideLayout" Target="../slideLayouts/slideLayout8.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1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1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7.xml"/><Relationship Id="rId1" Type="http://schemas.openxmlformats.org/officeDocument/2006/relationships/slideLayout" Target="../slideLayouts/slideLayout11.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76.xml"/><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78.xml"/><Relationship Id="rId1" Type="http://schemas.openxmlformats.org/officeDocument/2006/relationships/slideLayout" Target="../slideLayouts/slideLayout8.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12.xml"/><Relationship Id="rId4" Type="http://schemas.openxmlformats.org/officeDocument/2006/relationships/image" Target="../media/image6.png"/></Relationships>
</file>

<file path=ppt/slides/_rels/slide80.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80.xml"/><Relationship Id="rId1" Type="http://schemas.openxmlformats.org/officeDocument/2006/relationships/slideLayout" Target="../slideLayouts/slideLayout8.xml"/></Relationships>
</file>

<file path=ppt/slides/_rels/slide81.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notesSlide" Target="../notesSlides/notesSlide81.xml"/><Relationship Id="rId1" Type="http://schemas.openxmlformats.org/officeDocument/2006/relationships/slideLayout" Target="../slideLayouts/slideLayout8.xml"/></Relationships>
</file>

<file path=ppt/slides/_rels/slide82.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82.xml"/><Relationship Id="rId1" Type="http://schemas.openxmlformats.org/officeDocument/2006/relationships/slideLayout" Target="../slideLayouts/slideLayout8.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1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87.xml"/><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8.xml"/><Relationship Id="rId1" Type="http://schemas.openxmlformats.org/officeDocument/2006/relationships/slideLayout" Target="../slideLayouts/slideLayout8.xml"/></Relationships>
</file>

<file path=ppt/slides/_rels/slide8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89.xml"/><Relationship Id="rId1" Type="http://schemas.openxmlformats.org/officeDocument/2006/relationships/slideLayout" Target="../slideLayouts/slideLayout8.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2.xml"/></Relationships>
</file>

<file path=ppt/slides/_rels/slide90.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90.xml"/><Relationship Id="rId1" Type="http://schemas.openxmlformats.org/officeDocument/2006/relationships/slideLayout" Target="../slideLayouts/slideLayout8.xml"/></Relationships>
</file>

<file path=ppt/slides/_rels/slide91.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91.xml"/><Relationship Id="rId1" Type="http://schemas.openxmlformats.org/officeDocument/2006/relationships/slideLayout" Target="../slideLayouts/slideLayout8.xml"/></Relationships>
</file>

<file path=ppt/slides/_rels/slide92.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92.xml"/><Relationship Id="rId1" Type="http://schemas.openxmlformats.org/officeDocument/2006/relationships/slideLayout" Target="../slideLayouts/slideLayout8.xml"/></Relationships>
</file>

<file path=ppt/slides/_rels/slide93.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93.xml"/><Relationship Id="rId1" Type="http://schemas.openxmlformats.org/officeDocument/2006/relationships/slideLayout" Target="../slideLayouts/slideLayout8.xml"/></Relationships>
</file>

<file path=ppt/slides/_rels/slide94.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4.xml"/><Relationship Id="rId1" Type="http://schemas.openxmlformats.org/officeDocument/2006/relationships/slideLayout" Target="../slideLayouts/slideLayout8.xml"/></Relationships>
</file>

<file path=ppt/slides/_rels/slide95.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95.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98.xml"/><Relationship Id="rId1" Type="http://schemas.openxmlformats.org/officeDocument/2006/relationships/slideLayout" Target="../slideLayouts/slideLayout8.xml"/></Relationships>
</file>

<file path=ppt/slides/_rels/slide9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99.xml"/><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4"/>
          <p:cNvSpPr txBox="1">
            <a:spLocks noGrp="1"/>
          </p:cNvSpPr>
          <p:nvPr>
            <p:ph type="ctrTitle"/>
          </p:nvPr>
        </p:nvSpPr>
        <p:spPr>
          <a:xfrm>
            <a:off x="1004150" y="2335685"/>
            <a:ext cx="7136700" cy="1363200"/>
          </a:xfrm>
          <a:prstGeom prst="rect">
            <a:avLst/>
          </a:prstGeom>
          <a:noFill/>
          <a:ln>
            <a:noFill/>
          </a:ln>
        </p:spPr>
        <p:txBody>
          <a:bodyPr spcFirstLastPara="1" wrap="square" lIns="91425" tIns="45700" rIns="91425" bIns="45700" anchor="b" anchorCtr="0">
            <a:normAutofit/>
          </a:bodyPr>
          <a:lstStyle/>
          <a:p>
            <a:pPr marL="0" lvl="0" indent="0" algn="l" rtl="0">
              <a:spcBef>
                <a:spcPts val="0"/>
              </a:spcBef>
              <a:spcAft>
                <a:spcPts val="0"/>
              </a:spcAft>
              <a:buClr>
                <a:srgbClr val="562214"/>
              </a:buClr>
              <a:buSzPts val="4300"/>
              <a:buFont typeface="Gill Sans"/>
              <a:buNone/>
            </a:pPr>
            <a:r>
              <a:rPr lang="fr-CA"/>
              <a:t>Précédemment en Éthique</a:t>
            </a:r>
            <a:endParaRPr/>
          </a:p>
        </p:txBody>
      </p:sp>
      <p:sp>
        <p:nvSpPr>
          <p:cNvPr id="73" name="Google Shape;73;p14"/>
          <p:cNvSpPr txBox="1">
            <a:spLocks noGrp="1"/>
          </p:cNvSpPr>
          <p:nvPr>
            <p:ph type="subTitle" idx="1"/>
          </p:nvPr>
        </p:nvSpPr>
        <p:spPr>
          <a:xfrm>
            <a:off x="2137225" y="3800052"/>
            <a:ext cx="4870500" cy="1056900"/>
          </a:xfrm>
          <a:prstGeom prst="rect">
            <a:avLst/>
          </a:prstGeom>
          <a:noFill/>
          <a:ln>
            <a:noFill/>
          </a:ln>
        </p:spPr>
        <p:txBody>
          <a:bodyPr spcFirstLastPara="1" wrap="square" lIns="91425" tIns="0" rIns="91425" bIns="45700" anchor="t" anchorCtr="0">
            <a:normAutofit lnSpcReduction="10000"/>
          </a:bodyPr>
          <a:lstStyle/>
          <a:p>
            <a:pPr marL="27432" lvl="0" indent="0" algn="l" rtl="0">
              <a:lnSpc>
                <a:spcPct val="100000"/>
              </a:lnSpc>
              <a:spcBef>
                <a:spcPts val="0"/>
              </a:spcBef>
              <a:spcAft>
                <a:spcPts val="0"/>
              </a:spcAft>
              <a:buSzPts val="2080"/>
              <a:buNone/>
            </a:pPr>
            <a:r>
              <a:rPr lang="fr-CA"/>
              <a:t>Quelques cours de rappel sur les notions essentielles en éthique.</a:t>
            </a: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sp>
        <p:nvSpPr>
          <p:cNvPr id="142" name="Google Shape;142;p23"/>
          <p:cNvSpPr txBox="1">
            <a:spLocks noGrp="1"/>
          </p:cNvSpPr>
          <p:nvPr>
            <p:ph type="title"/>
          </p:nvPr>
        </p:nvSpPr>
        <p:spPr>
          <a:xfrm>
            <a:off x="2609933" y="304788"/>
            <a:ext cx="74982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fr-CA"/>
              <a:t>Développe l’autonomie</a:t>
            </a:r>
            <a:endParaRPr/>
          </a:p>
        </p:txBody>
      </p:sp>
      <p:sp>
        <p:nvSpPr>
          <p:cNvPr id="143" name="Google Shape;143;p23"/>
          <p:cNvSpPr txBox="1">
            <a:spLocks noGrp="1"/>
          </p:cNvSpPr>
          <p:nvPr>
            <p:ph type="body" idx="1"/>
          </p:nvPr>
        </p:nvSpPr>
        <p:spPr>
          <a:xfrm>
            <a:off x="590083" y="1285875"/>
            <a:ext cx="7498200" cy="480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1200"/>
              </a:spcAft>
              <a:buNone/>
            </a:pPr>
            <a:r>
              <a:rPr lang="fr-CA"/>
              <a:t>En prenant des décisions en lien avec nos valeurs et en assumant les conséquences que nos décisions peuvent avoir, nous devenons de plus en plus </a:t>
            </a:r>
            <a:r>
              <a:rPr lang="fr-CA">
                <a:highlight>
                  <a:srgbClr val="00FF00"/>
                </a:highlight>
              </a:rPr>
              <a:t>autonome</a:t>
            </a:r>
            <a:r>
              <a:rPr lang="fr-CA"/>
              <a:t>.</a:t>
            </a:r>
            <a:endParaRPr/>
          </a:p>
        </p:txBody>
      </p:sp>
      <p:pic>
        <p:nvPicPr>
          <p:cNvPr id="144" name="Google Shape;144;p23" descr="New%20Zealand%202000%20-%20Bungy%20Jump%201"/>
          <p:cNvPicPr preferRelativeResize="0"/>
          <p:nvPr/>
        </p:nvPicPr>
        <p:blipFill rotWithShape="1">
          <a:blip r:embed="rId3">
            <a:alphaModFix/>
          </a:blip>
          <a:srcRect/>
          <a:stretch/>
        </p:blipFill>
        <p:spPr>
          <a:xfrm>
            <a:off x="6245564" y="2595638"/>
            <a:ext cx="2688128" cy="3289270"/>
          </a:xfrm>
          <a:prstGeom prst="rect">
            <a:avLst/>
          </a:prstGeom>
          <a:noFill/>
          <a:ln>
            <a:noFill/>
          </a:ln>
        </p:spPr>
      </p:pic>
      <p:pic>
        <p:nvPicPr>
          <p:cNvPr id="145" name="Google Shape;145;p23"/>
          <p:cNvPicPr preferRelativeResize="0"/>
          <p:nvPr/>
        </p:nvPicPr>
        <p:blipFill>
          <a:blip r:embed="rId4">
            <a:alphaModFix/>
          </a:blip>
          <a:stretch>
            <a:fillRect/>
          </a:stretch>
        </p:blipFill>
        <p:spPr>
          <a:xfrm>
            <a:off x="510700" y="3025513"/>
            <a:ext cx="4991100" cy="619125"/>
          </a:xfrm>
          <a:prstGeom prst="rect">
            <a:avLst/>
          </a:prstGeom>
          <a:noFill/>
          <a:ln>
            <a:noFill/>
          </a:ln>
        </p:spPr>
      </p:pic>
      <p:pic>
        <p:nvPicPr>
          <p:cNvPr id="146" name="Google Shape;146;p23"/>
          <p:cNvPicPr preferRelativeResize="0"/>
          <p:nvPr/>
        </p:nvPicPr>
        <p:blipFill>
          <a:blip r:embed="rId5">
            <a:alphaModFix/>
          </a:blip>
          <a:stretch>
            <a:fillRect/>
          </a:stretch>
        </p:blipFill>
        <p:spPr>
          <a:xfrm>
            <a:off x="168050" y="3738600"/>
            <a:ext cx="5925851" cy="3522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44"/>
                                        </p:tgtEl>
                                        <p:attrNameLst>
                                          <p:attrName>style.visibility</p:attrName>
                                        </p:attrNameLst>
                                      </p:cBhvr>
                                      <p:to>
                                        <p:strVal val="visible"/>
                                      </p:to>
                                    </p:set>
                                    <p:animEffect transition="in" filter="fade">
                                      <p:cBhvr>
                                        <p:cTn id="7" dur="500"/>
                                        <p:tgtEl>
                                          <p:spTgt spid="1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94"/>
        <p:cNvGrpSpPr/>
        <p:nvPr/>
      </p:nvGrpSpPr>
      <p:grpSpPr>
        <a:xfrm>
          <a:off x="0" y="0"/>
          <a:ext cx="0" cy="0"/>
          <a:chOff x="0" y="0"/>
          <a:chExt cx="0" cy="0"/>
        </a:xfrm>
      </p:grpSpPr>
      <p:sp>
        <p:nvSpPr>
          <p:cNvPr id="795" name="Google Shape;795;p113"/>
          <p:cNvSpPr txBox="1">
            <a:spLocks noGrp="1"/>
          </p:cNvSpPr>
          <p:nvPr>
            <p:ph type="title"/>
          </p:nvPr>
        </p:nvSpPr>
        <p:spPr>
          <a:xfrm>
            <a:off x="265500" y="21190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3. L’explication</a:t>
            </a:r>
            <a:endParaRPr/>
          </a:p>
        </p:txBody>
      </p:sp>
      <p:sp>
        <p:nvSpPr>
          <p:cNvPr id="796" name="Google Shape;796;p113"/>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797" name="Google Shape;797;p113"/>
          <p:cNvSpPr txBox="1">
            <a:spLocks noGrp="1"/>
          </p:cNvSpPr>
          <p:nvPr>
            <p:ph type="body" idx="2"/>
          </p:nvPr>
        </p:nvSpPr>
        <p:spPr>
          <a:xfrm>
            <a:off x="4939500" y="147175"/>
            <a:ext cx="3837000" cy="64821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highlight>
                  <a:srgbClr val="00FF00"/>
                </a:highlight>
              </a:rPr>
              <a:t>Développement </a:t>
            </a:r>
            <a:r>
              <a:rPr lang="fr-CA" sz="2000"/>
              <a:t>qui a pour but de faire connaître ou de </a:t>
            </a:r>
            <a:r>
              <a:rPr lang="fr-CA" sz="2000">
                <a:highlight>
                  <a:srgbClr val="00FF00"/>
                </a:highlight>
              </a:rPr>
              <a:t>comprendre le sens de quelque chose</a:t>
            </a:r>
            <a:endParaRPr sz="2000">
              <a:highlight>
                <a:srgbClr val="00FF00"/>
              </a:highlight>
            </a:endParaRPr>
          </a:p>
          <a:p>
            <a:pPr marL="457200" lvl="0" indent="0" algn="l" rtl="0">
              <a:spcBef>
                <a:spcPts val="1200"/>
              </a:spcBef>
              <a:spcAft>
                <a:spcPts val="0"/>
              </a:spcAft>
              <a:buNone/>
            </a:pPr>
            <a:r>
              <a:rPr lang="fr-CA" sz="2000"/>
              <a:t>- Pour donner une bonne explication, </a:t>
            </a:r>
            <a:r>
              <a:rPr lang="fr-CA" sz="2000">
                <a:highlight>
                  <a:srgbClr val="00FF00"/>
                </a:highlight>
              </a:rPr>
              <a:t>il faut présenter des exemples, des définitions, etc</a:t>
            </a:r>
            <a:r>
              <a:rPr lang="fr-CA" sz="2000"/>
              <a:t>. Il faut aussi ressortir les idées principales de votre point de vue</a:t>
            </a:r>
            <a:endParaRPr sz="2000"/>
          </a:p>
          <a:p>
            <a:pPr marL="0" lvl="0" indent="0" algn="l" rtl="0">
              <a:spcBef>
                <a:spcPts val="1200"/>
              </a:spcBef>
              <a:spcAft>
                <a:spcPts val="0"/>
              </a:spcAft>
              <a:buNone/>
            </a:pPr>
            <a:endParaRPr sz="2000"/>
          </a:p>
          <a:p>
            <a:pPr marL="0" lvl="0" indent="0" algn="l" rtl="0">
              <a:spcBef>
                <a:spcPts val="1200"/>
              </a:spcBef>
              <a:spcAft>
                <a:spcPts val="0"/>
              </a:spcAft>
              <a:buNone/>
            </a:pPr>
            <a:r>
              <a:rPr lang="fr-CA" sz="2000"/>
              <a:t>- Exemple : Les explications d’un enseignant en classe</a:t>
            </a:r>
            <a:endParaRPr sz="2000"/>
          </a:p>
          <a:p>
            <a:pPr marL="0" lvl="0" indent="0" algn="l" rtl="0">
              <a:spcBef>
                <a:spcPts val="1200"/>
              </a:spcBef>
              <a:spcAft>
                <a:spcPts val="1200"/>
              </a:spcAft>
              <a:buNone/>
            </a:pPr>
            <a:endParaRPr/>
          </a:p>
        </p:txBody>
      </p:sp>
      <p:pic>
        <p:nvPicPr>
          <p:cNvPr id="798" name="Google Shape;798;p113"/>
          <p:cNvPicPr preferRelativeResize="0"/>
          <p:nvPr/>
        </p:nvPicPr>
        <p:blipFill>
          <a:blip r:embed="rId3">
            <a:alphaModFix/>
          </a:blip>
          <a:stretch>
            <a:fillRect/>
          </a:stretch>
        </p:blipFill>
        <p:spPr>
          <a:xfrm>
            <a:off x="0" y="2865319"/>
            <a:ext cx="4571999" cy="3049499"/>
          </a:xfrm>
          <a:prstGeom prst="rect">
            <a:avLst/>
          </a:prstGeom>
          <a:noFill/>
          <a:ln>
            <a:noFill/>
          </a:ln>
        </p:spPr>
      </p:pic>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802"/>
        <p:cNvGrpSpPr/>
        <p:nvPr/>
      </p:nvGrpSpPr>
      <p:grpSpPr>
        <a:xfrm>
          <a:off x="0" y="0"/>
          <a:ext cx="0" cy="0"/>
          <a:chOff x="0" y="0"/>
          <a:chExt cx="0" cy="0"/>
        </a:xfrm>
      </p:grpSpPr>
      <p:sp>
        <p:nvSpPr>
          <p:cNvPr id="803" name="Google Shape;803;p114"/>
          <p:cNvSpPr txBox="1">
            <a:spLocks noGrp="1"/>
          </p:cNvSpPr>
          <p:nvPr>
            <p:ph type="title"/>
          </p:nvPr>
        </p:nvSpPr>
        <p:spPr>
          <a:xfrm>
            <a:off x="265500" y="1386233"/>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4. La justification </a:t>
            </a:r>
            <a:endParaRPr/>
          </a:p>
        </p:txBody>
      </p:sp>
      <p:sp>
        <p:nvSpPr>
          <p:cNvPr id="804" name="Google Shape;804;p114"/>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05" name="Google Shape;805;p114"/>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highlight>
                  <a:srgbClr val="00FF00"/>
                </a:highlight>
              </a:rPr>
              <a:t>Présentation d’arguments afin de démontrer quelque chose</a:t>
            </a:r>
            <a:r>
              <a:rPr lang="fr-CA" sz="2000"/>
              <a:t>, de présenter les motifs d’une opinion ou de faire valoir un point de vue</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En gros, c’est le </a:t>
            </a:r>
            <a:r>
              <a:rPr lang="fr-CA" sz="2000">
                <a:highlight>
                  <a:srgbClr val="00FF00"/>
                </a:highlight>
              </a:rPr>
              <a:t>POURQUOI</a:t>
            </a:r>
            <a:endParaRPr sz="2000">
              <a:highlight>
                <a:srgbClr val="00FF00"/>
              </a:highlight>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809"/>
        <p:cNvGrpSpPr/>
        <p:nvPr/>
      </p:nvGrpSpPr>
      <p:grpSpPr>
        <a:xfrm>
          <a:off x="0" y="0"/>
          <a:ext cx="0" cy="0"/>
          <a:chOff x="0" y="0"/>
          <a:chExt cx="0" cy="0"/>
        </a:xfrm>
      </p:grpSpPr>
      <p:sp>
        <p:nvSpPr>
          <p:cNvPr id="810" name="Google Shape;810;p115"/>
          <p:cNvSpPr txBox="1">
            <a:spLocks noGrp="1"/>
          </p:cNvSpPr>
          <p:nvPr>
            <p:ph type="title"/>
          </p:nvPr>
        </p:nvSpPr>
        <p:spPr>
          <a:xfrm>
            <a:off x="265500" y="27455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5. La synthèse</a:t>
            </a:r>
            <a:endParaRPr/>
          </a:p>
        </p:txBody>
      </p:sp>
      <p:sp>
        <p:nvSpPr>
          <p:cNvPr id="811" name="Google Shape;811;p115"/>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12" name="Google Shape;812;p115"/>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highlight>
                  <a:srgbClr val="00FF00"/>
                </a:highlight>
              </a:rPr>
              <a:t>Résumé rassemblant les éléments principaux</a:t>
            </a:r>
            <a:r>
              <a:rPr lang="fr-CA" sz="2000"/>
              <a:t> d’une discussion, d’un texte, etc.</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Les éléments sont présentés et organisés</a:t>
            </a:r>
            <a:endParaRPr sz="2000"/>
          </a:p>
        </p:txBody>
      </p:sp>
      <p:pic>
        <p:nvPicPr>
          <p:cNvPr id="813" name="Google Shape;813;p115"/>
          <p:cNvPicPr preferRelativeResize="0"/>
          <p:nvPr/>
        </p:nvPicPr>
        <p:blipFill>
          <a:blip r:embed="rId3">
            <a:alphaModFix/>
          </a:blip>
          <a:stretch>
            <a:fillRect/>
          </a:stretch>
        </p:blipFill>
        <p:spPr>
          <a:xfrm>
            <a:off x="378925" y="2627425"/>
            <a:ext cx="3931776" cy="3931776"/>
          </a:xfrm>
          <a:prstGeom prst="rect">
            <a:avLst/>
          </a:prstGeom>
          <a:noFill/>
          <a:ln>
            <a:noFill/>
          </a:ln>
        </p:spPr>
      </p:pic>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817"/>
        <p:cNvGrpSpPr/>
        <p:nvPr/>
      </p:nvGrpSpPr>
      <p:grpSpPr>
        <a:xfrm>
          <a:off x="0" y="0"/>
          <a:ext cx="0" cy="0"/>
          <a:chOff x="0" y="0"/>
          <a:chExt cx="0" cy="0"/>
        </a:xfrm>
      </p:grpSpPr>
      <p:sp>
        <p:nvSpPr>
          <p:cNvPr id="818" name="Google Shape;818;p116"/>
          <p:cNvSpPr txBox="1">
            <a:spLocks noGrp="1"/>
          </p:cNvSpPr>
          <p:nvPr>
            <p:ph type="title"/>
          </p:nvPr>
        </p:nvSpPr>
        <p:spPr>
          <a:xfrm>
            <a:off x="311700" y="1086400"/>
            <a:ext cx="8571300" cy="43530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9600"/>
              <a:t>Des moyens pour interroger (questionner) des points de vue</a:t>
            </a:r>
            <a:endParaRPr sz="9600"/>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822"/>
        <p:cNvGrpSpPr/>
        <p:nvPr/>
      </p:nvGrpSpPr>
      <p:grpSpPr>
        <a:xfrm>
          <a:off x="0" y="0"/>
          <a:ext cx="0" cy="0"/>
          <a:chOff x="0" y="0"/>
          <a:chExt cx="0" cy="0"/>
        </a:xfrm>
      </p:grpSpPr>
      <p:sp>
        <p:nvSpPr>
          <p:cNvPr id="823" name="Google Shape;823;p117"/>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Types de raisonnement</a:t>
            </a:r>
            <a:endParaRPr/>
          </a:p>
        </p:txBody>
      </p:sp>
      <p:sp>
        <p:nvSpPr>
          <p:cNvPr id="824" name="Google Shape;824;p117"/>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fr-CA" sz="2000"/>
              <a:t>L’induction</a:t>
            </a:r>
            <a:endParaRPr sz="2000"/>
          </a:p>
          <a:p>
            <a:pPr marL="457200" lvl="0" indent="-355600" algn="l" rtl="0">
              <a:spcBef>
                <a:spcPts val="0"/>
              </a:spcBef>
              <a:spcAft>
                <a:spcPts val="0"/>
              </a:spcAft>
              <a:buSzPts val="2000"/>
              <a:buChar char="➔"/>
            </a:pPr>
            <a:r>
              <a:rPr lang="fr-CA" sz="2000"/>
              <a:t>La déduction</a:t>
            </a:r>
            <a:endParaRPr sz="2000"/>
          </a:p>
          <a:p>
            <a:pPr marL="457200" lvl="0" indent="-355600" algn="l" rtl="0">
              <a:spcBef>
                <a:spcPts val="0"/>
              </a:spcBef>
              <a:spcAft>
                <a:spcPts val="0"/>
              </a:spcAft>
              <a:buSzPts val="2000"/>
              <a:buChar char="➔"/>
            </a:pPr>
            <a:r>
              <a:rPr lang="fr-CA" sz="2000"/>
              <a:t>L’analogie</a:t>
            </a:r>
            <a:endParaRPr sz="2000"/>
          </a:p>
          <a:p>
            <a:pPr marL="457200" lvl="0" indent="-355600" algn="l" rtl="0">
              <a:spcBef>
                <a:spcPts val="0"/>
              </a:spcBef>
              <a:spcAft>
                <a:spcPts val="0"/>
              </a:spcAft>
              <a:buSzPts val="2000"/>
              <a:buChar char="➔"/>
            </a:pPr>
            <a:r>
              <a:rPr lang="fr-CA" sz="2000"/>
              <a:t>L’hypothèse</a:t>
            </a:r>
            <a:endParaRPr sz="2000"/>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828"/>
        <p:cNvGrpSpPr/>
        <p:nvPr/>
      </p:nvGrpSpPr>
      <p:grpSpPr>
        <a:xfrm>
          <a:off x="0" y="0"/>
          <a:ext cx="0" cy="0"/>
          <a:chOff x="0" y="0"/>
          <a:chExt cx="0" cy="0"/>
        </a:xfrm>
      </p:grpSpPr>
      <p:sp>
        <p:nvSpPr>
          <p:cNvPr id="829" name="Google Shape;829;p118"/>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Types de jugement</a:t>
            </a:r>
            <a:endParaRPr/>
          </a:p>
        </p:txBody>
      </p:sp>
      <p:sp>
        <p:nvSpPr>
          <p:cNvPr id="830" name="Google Shape;830;p118"/>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fr-CA" sz="2000"/>
              <a:t>Jugement de préférence</a:t>
            </a:r>
            <a:endParaRPr sz="2000"/>
          </a:p>
          <a:p>
            <a:pPr marL="457200" lvl="0" indent="-355600" algn="l" rtl="0">
              <a:spcBef>
                <a:spcPts val="0"/>
              </a:spcBef>
              <a:spcAft>
                <a:spcPts val="0"/>
              </a:spcAft>
              <a:buSzPts val="2000"/>
              <a:buChar char="➔"/>
            </a:pPr>
            <a:r>
              <a:rPr lang="fr-CA" sz="2000"/>
              <a:t>Jugement de réalité</a:t>
            </a:r>
            <a:endParaRPr sz="2000"/>
          </a:p>
          <a:p>
            <a:pPr marL="457200" lvl="0" indent="-355600" algn="l" rtl="0">
              <a:spcBef>
                <a:spcPts val="0"/>
              </a:spcBef>
              <a:spcAft>
                <a:spcPts val="0"/>
              </a:spcAft>
              <a:buSzPts val="2000"/>
              <a:buChar char="➔"/>
            </a:pPr>
            <a:r>
              <a:rPr lang="fr-CA" sz="2000"/>
              <a:t>Jugement scientifique</a:t>
            </a:r>
            <a:endParaRPr sz="2000"/>
          </a:p>
          <a:p>
            <a:pPr marL="457200" lvl="0" indent="-355600" algn="l" rtl="0">
              <a:spcBef>
                <a:spcPts val="0"/>
              </a:spcBef>
              <a:spcAft>
                <a:spcPts val="0"/>
              </a:spcAft>
              <a:buSzPts val="2000"/>
              <a:buChar char="➔"/>
            </a:pPr>
            <a:r>
              <a:rPr lang="fr-CA" sz="2000"/>
              <a:t>Jugement de prescription</a:t>
            </a:r>
            <a:endParaRPr sz="2000"/>
          </a:p>
          <a:p>
            <a:pPr marL="457200" lvl="0" indent="-355600" algn="l" rtl="0">
              <a:spcBef>
                <a:spcPts val="0"/>
              </a:spcBef>
              <a:spcAft>
                <a:spcPts val="0"/>
              </a:spcAft>
              <a:buSzPts val="2000"/>
              <a:buChar char="➔"/>
            </a:pPr>
            <a:r>
              <a:rPr lang="fr-CA" sz="2000"/>
              <a:t>Jugement de valeur</a:t>
            </a:r>
            <a:endParaRPr sz="2000"/>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834"/>
        <p:cNvGrpSpPr/>
        <p:nvPr/>
      </p:nvGrpSpPr>
      <p:grpSpPr>
        <a:xfrm>
          <a:off x="0" y="0"/>
          <a:ext cx="0" cy="0"/>
          <a:chOff x="0" y="0"/>
          <a:chExt cx="0" cy="0"/>
        </a:xfrm>
      </p:grpSpPr>
      <p:sp>
        <p:nvSpPr>
          <p:cNvPr id="835" name="Google Shape;835;p119"/>
          <p:cNvSpPr txBox="1">
            <a:spLocks noGrp="1"/>
          </p:cNvSpPr>
          <p:nvPr>
            <p:ph type="title"/>
          </p:nvPr>
        </p:nvSpPr>
        <p:spPr>
          <a:xfrm>
            <a:off x="265500" y="71008"/>
            <a:ext cx="4045200" cy="2234400"/>
          </a:xfrm>
          <a:prstGeom prst="rect">
            <a:avLst/>
          </a:prstGeom>
        </p:spPr>
        <p:txBody>
          <a:bodyPr spcFirstLastPara="1" wrap="square" lIns="91425" tIns="91425" rIns="91425" bIns="91425" anchor="b" anchorCtr="0">
            <a:normAutofit/>
          </a:bodyPr>
          <a:lstStyle/>
          <a:p>
            <a:pPr marL="457200" lvl="0" indent="-495300" algn="ctr" rtl="0">
              <a:spcBef>
                <a:spcPts val="0"/>
              </a:spcBef>
              <a:spcAft>
                <a:spcPts val="0"/>
              </a:spcAft>
              <a:buSzPts val="4200"/>
              <a:buAutoNum type="arabicPeriod"/>
            </a:pPr>
            <a:r>
              <a:rPr lang="fr-CA"/>
              <a:t>L’induction</a:t>
            </a:r>
            <a:endParaRPr/>
          </a:p>
        </p:txBody>
      </p:sp>
      <p:sp>
        <p:nvSpPr>
          <p:cNvPr id="836" name="Google Shape;836;p119"/>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37" name="Google Shape;837;p119"/>
          <p:cNvSpPr txBox="1">
            <a:spLocks noGrp="1"/>
          </p:cNvSpPr>
          <p:nvPr>
            <p:ph type="body" idx="2"/>
          </p:nvPr>
        </p:nvSpPr>
        <p:spPr>
          <a:xfrm>
            <a:off x="4731700" y="773475"/>
            <a:ext cx="4253100" cy="58872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fr-CA" sz="2000"/>
              <a:t>Énoncer une règle générale à partir d’un ou plusieurs jugements avec des caractéristiques communes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highlight>
                  <a:srgbClr val="00FF00"/>
                </a:highlight>
              </a:rPr>
              <a:t>Particulier au général</a:t>
            </a:r>
            <a:endParaRPr sz="2000">
              <a:highlight>
                <a:srgbClr val="00FF00"/>
              </a:highlight>
            </a:endParaRPr>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Écouter de la musique</a:t>
            </a:r>
            <a:endParaRPr sz="2000"/>
          </a:p>
          <a:p>
            <a:pPr marL="457200" lvl="0" indent="0" algn="l" rtl="0">
              <a:spcBef>
                <a:spcPts val="1200"/>
              </a:spcBef>
              <a:spcAft>
                <a:spcPts val="0"/>
              </a:spcAft>
              <a:buNone/>
            </a:pPr>
            <a:r>
              <a:rPr lang="fr-CA" sz="2000"/>
              <a:t>1. Le nombre, la véracité des jugements</a:t>
            </a:r>
            <a:endParaRPr sz="2000"/>
          </a:p>
          <a:p>
            <a:pPr marL="457200" lvl="0" indent="0" algn="l" rtl="0">
              <a:spcBef>
                <a:spcPts val="1200"/>
              </a:spcBef>
              <a:spcAft>
                <a:spcPts val="1200"/>
              </a:spcAft>
              <a:buNone/>
            </a:pPr>
            <a:r>
              <a:rPr lang="fr-CA" sz="2000"/>
              <a:t>2. En quoi peut-on dire que ce qui est vrai dans ce cas est tout le temps vrai ?</a:t>
            </a:r>
            <a:endParaRPr sz="2000"/>
          </a:p>
        </p:txBody>
      </p:sp>
      <p:sp>
        <p:nvSpPr>
          <p:cNvPr id="838" name="Google Shape;838;p119"/>
          <p:cNvSpPr txBox="1"/>
          <p:nvPr/>
        </p:nvSpPr>
        <p:spPr>
          <a:xfrm>
            <a:off x="265500" y="162825"/>
            <a:ext cx="8643000" cy="5010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3600" b="1">
                <a:solidFill>
                  <a:schemeClr val="accent1"/>
                </a:solidFill>
                <a:latin typeface="Open Sans"/>
                <a:ea typeface="Open Sans"/>
                <a:cs typeface="Open Sans"/>
                <a:sym typeface="Open Sans"/>
              </a:rPr>
              <a:t>Types de raisonnement</a:t>
            </a:r>
            <a:endParaRPr sz="3600" b="1">
              <a:solidFill>
                <a:schemeClr val="accent1"/>
              </a:solidFill>
              <a:latin typeface="Open Sans"/>
              <a:ea typeface="Open Sans"/>
              <a:cs typeface="Open Sans"/>
              <a:sym typeface="Open Sans"/>
            </a:endParaRPr>
          </a:p>
        </p:txBody>
      </p:sp>
      <p:pic>
        <p:nvPicPr>
          <p:cNvPr id="839" name="Google Shape;839;p119"/>
          <p:cNvPicPr preferRelativeResize="0"/>
          <p:nvPr/>
        </p:nvPicPr>
        <p:blipFill>
          <a:blip r:embed="rId3">
            <a:alphaModFix/>
          </a:blip>
          <a:stretch>
            <a:fillRect/>
          </a:stretch>
        </p:blipFill>
        <p:spPr>
          <a:xfrm>
            <a:off x="843047" y="2305399"/>
            <a:ext cx="2869353" cy="4355275"/>
          </a:xfrm>
          <a:prstGeom prst="rect">
            <a:avLst/>
          </a:prstGeom>
          <a:noFill/>
          <a:ln>
            <a:noFill/>
          </a:ln>
        </p:spPr>
      </p:pic>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843"/>
        <p:cNvGrpSpPr/>
        <p:nvPr/>
      </p:nvGrpSpPr>
      <p:grpSpPr>
        <a:xfrm>
          <a:off x="0" y="0"/>
          <a:ext cx="0" cy="0"/>
          <a:chOff x="0" y="0"/>
          <a:chExt cx="0" cy="0"/>
        </a:xfrm>
      </p:grpSpPr>
      <p:sp>
        <p:nvSpPr>
          <p:cNvPr id="844" name="Google Shape;844;p120"/>
          <p:cNvSpPr txBox="1">
            <a:spLocks noGrp="1"/>
          </p:cNvSpPr>
          <p:nvPr>
            <p:ph type="title"/>
          </p:nvPr>
        </p:nvSpPr>
        <p:spPr>
          <a:xfrm>
            <a:off x="265500" y="-367417"/>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2. La déduction</a:t>
            </a:r>
            <a:endParaRPr/>
          </a:p>
        </p:txBody>
      </p:sp>
      <p:sp>
        <p:nvSpPr>
          <p:cNvPr id="845" name="Google Shape;845;p120"/>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46" name="Google Shape;846;p120"/>
          <p:cNvSpPr txBox="1">
            <a:spLocks noGrp="1"/>
          </p:cNvSpPr>
          <p:nvPr>
            <p:ph type="body" idx="2"/>
          </p:nvPr>
        </p:nvSpPr>
        <p:spPr>
          <a:xfrm>
            <a:off x="4939500" y="178500"/>
            <a:ext cx="3837000" cy="65919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Contraire de l’induction (</a:t>
            </a:r>
            <a:r>
              <a:rPr lang="fr-CA" sz="2000">
                <a:highlight>
                  <a:srgbClr val="00FF00"/>
                </a:highlight>
              </a:rPr>
              <a:t>général au particulier</a:t>
            </a:r>
            <a:r>
              <a:rPr lang="fr-CA" sz="2000"/>
              <a:t>)</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Les sports d’équipe demande une bonne forme physique. Donc, une personne qui pratique des sports d’équipe est en bonne forme physique</a:t>
            </a:r>
            <a:endParaRPr sz="2000"/>
          </a:p>
          <a:p>
            <a:pPr marL="457200" lvl="0" indent="0" algn="l" rtl="0">
              <a:spcBef>
                <a:spcPts val="1200"/>
              </a:spcBef>
              <a:spcAft>
                <a:spcPts val="0"/>
              </a:spcAft>
              <a:buNone/>
            </a:pPr>
            <a:r>
              <a:rPr lang="fr-CA" sz="2000"/>
              <a:t>1. La règle générale est-elle vraie et vérifiable ?</a:t>
            </a:r>
            <a:endParaRPr sz="2000"/>
          </a:p>
          <a:p>
            <a:pPr marL="457200" lvl="0" indent="0" algn="l" rtl="0">
              <a:spcBef>
                <a:spcPts val="1200"/>
              </a:spcBef>
              <a:spcAft>
                <a:spcPts val="1200"/>
              </a:spcAft>
              <a:buNone/>
            </a:pPr>
            <a:r>
              <a:rPr lang="fr-CA" sz="2000"/>
              <a:t>2. Y a-t-il des exceptions ?</a:t>
            </a:r>
            <a:endParaRPr sz="2000"/>
          </a:p>
        </p:txBody>
      </p:sp>
      <p:pic>
        <p:nvPicPr>
          <p:cNvPr id="847" name="Google Shape;847;p120"/>
          <p:cNvPicPr preferRelativeResize="0"/>
          <p:nvPr/>
        </p:nvPicPr>
        <p:blipFill>
          <a:blip r:embed="rId3">
            <a:alphaModFix/>
          </a:blip>
          <a:stretch>
            <a:fillRect/>
          </a:stretch>
        </p:blipFill>
        <p:spPr>
          <a:xfrm>
            <a:off x="471750" y="2600550"/>
            <a:ext cx="3632700" cy="3970900"/>
          </a:xfrm>
          <a:prstGeom prst="rect">
            <a:avLst/>
          </a:prstGeom>
          <a:noFill/>
          <a:ln>
            <a:noFill/>
          </a:ln>
        </p:spPr>
      </p:pic>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851"/>
        <p:cNvGrpSpPr/>
        <p:nvPr/>
      </p:nvGrpSpPr>
      <p:grpSpPr>
        <a:xfrm>
          <a:off x="0" y="0"/>
          <a:ext cx="0" cy="0"/>
          <a:chOff x="0" y="0"/>
          <a:chExt cx="0" cy="0"/>
        </a:xfrm>
      </p:grpSpPr>
      <p:sp>
        <p:nvSpPr>
          <p:cNvPr id="852" name="Google Shape;852;p121"/>
          <p:cNvSpPr txBox="1">
            <a:spLocks noGrp="1"/>
          </p:cNvSpPr>
          <p:nvPr>
            <p:ph type="title"/>
          </p:nvPr>
        </p:nvSpPr>
        <p:spPr>
          <a:xfrm>
            <a:off x="265500" y="25890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3. L’analogie</a:t>
            </a:r>
            <a:endParaRPr/>
          </a:p>
        </p:txBody>
      </p:sp>
      <p:sp>
        <p:nvSpPr>
          <p:cNvPr id="853" name="Google Shape;853;p121"/>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54" name="Google Shape;854;p121"/>
          <p:cNvSpPr txBox="1">
            <a:spLocks noGrp="1"/>
          </p:cNvSpPr>
          <p:nvPr>
            <p:ph type="body" idx="2"/>
          </p:nvPr>
        </p:nvSpPr>
        <p:spPr>
          <a:xfrm>
            <a:off x="4939500" y="131525"/>
            <a:ext cx="3837000" cy="65919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Raisonnement qui consiste à </a:t>
            </a:r>
            <a:r>
              <a:rPr lang="fr-CA" sz="2000">
                <a:highlight>
                  <a:srgbClr val="00FF00"/>
                </a:highlight>
              </a:rPr>
              <a:t>établir une ressemblance</a:t>
            </a:r>
            <a:r>
              <a:rPr lang="fr-CA" sz="2000"/>
              <a:t> entre des choses ou des personnes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On l’utilise </a:t>
            </a:r>
            <a:r>
              <a:rPr lang="fr-CA" sz="2000">
                <a:highlight>
                  <a:srgbClr val="00FF00"/>
                </a:highlight>
              </a:rPr>
              <a:t>souvent pour expliquer ou clarifier</a:t>
            </a:r>
            <a:r>
              <a:rPr lang="fr-CA" sz="2000"/>
              <a:t> une idée</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On peut dire que le cerveau humain est comme un ordinateur complexe</a:t>
            </a:r>
            <a:endParaRPr sz="2000"/>
          </a:p>
        </p:txBody>
      </p:sp>
      <p:pic>
        <p:nvPicPr>
          <p:cNvPr id="855" name="Google Shape;855;p121"/>
          <p:cNvPicPr preferRelativeResize="0"/>
          <p:nvPr/>
        </p:nvPicPr>
        <p:blipFill>
          <a:blip r:embed="rId3">
            <a:alphaModFix/>
          </a:blip>
          <a:stretch>
            <a:fillRect/>
          </a:stretch>
        </p:blipFill>
        <p:spPr>
          <a:xfrm>
            <a:off x="95613" y="3429000"/>
            <a:ext cx="4384967" cy="2234400"/>
          </a:xfrm>
          <a:prstGeom prst="rect">
            <a:avLst/>
          </a:prstGeom>
          <a:noFill/>
          <a:ln>
            <a:noFill/>
          </a:ln>
        </p:spPr>
      </p:pic>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859"/>
        <p:cNvGrpSpPr/>
        <p:nvPr/>
      </p:nvGrpSpPr>
      <p:grpSpPr>
        <a:xfrm>
          <a:off x="0" y="0"/>
          <a:ext cx="0" cy="0"/>
          <a:chOff x="0" y="0"/>
          <a:chExt cx="0" cy="0"/>
        </a:xfrm>
      </p:grpSpPr>
      <p:sp>
        <p:nvSpPr>
          <p:cNvPr id="860" name="Google Shape;860;p122"/>
          <p:cNvSpPr txBox="1">
            <a:spLocks noGrp="1"/>
          </p:cNvSpPr>
          <p:nvPr>
            <p:ph type="title"/>
          </p:nvPr>
        </p:nvSpPr>
        <p:spPr>
          <a:xfrm>
            <a:off x="187225" y="227583"/>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4. L’hypothèse</a:t>
            </a:r>
            <a:endParaRPr/>
          </a:p>
        </p:txBody>
      </p:sp>
      <p:sp>
        <p:nvSpPr>
          <p:cNvPr id="861" name="Google Shape;861;p122"/>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62" name="Google Shape;862;p122"/>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Raisonnement qui consiste à </a:t>
            </a:r>
            <a:r>
              <a:rPr lang="fr-CA" sz="2000">
                <a:highlight>
                  <a:srgbClr val="00FF00"/>
                </a:highlight>
              </a:rPr>
              <a:t>conclure par une théorie ou une supposition</a:t>
            </a:r>
            <a:r>
              <a:rPr lang="fr-CA" sz="2000"/>
              <a:t> à partir d’un nombre restreint de jugements (de preuves)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Si tu fais 30 minutes d’activité physique par jour, ton espérance de vie sera supérieure à la moyenne</a:t>
            </a:r>
            <a:endParaRPr sz="2000"/>
          </a:p>
        </p:txBody>
      </p:sp>
      <p:pic>
        <p:nvPicPr>
          <p:cNvPr id="863" name="Google Shape;863;p122"/>
          <p:cNvPicPr preferRelativeResize="0"/>
          <p:nvPr/>
        </p:nvPicPr>
        <p:blipFill>
          <a:blip r:embed="rId3">
            <a:alphaModFix/>
          </a:blip>
          <a:stretch>
            <a:fillRect/>
          </a:stretch>
        </p:blipFill>
        <p:spPr>
          <a:xfrm>
            <a:off x="62700" y="2890419"/>
            <a:ext cx="4509300" cy="2536482"/>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50"/>
        <p:cNvGrpSpPr/>
        <p:nvPr/>
      </p:nvGrpSpPr>
      <p:grpSpPr>
        <a:xfrm>
          <a:off x="0" y="0"/>
          <a:ext cx="0" cy="0"/>
          <a:chOff x="0" y="0"/>
          <a:chExt cx="0" cy="0"/>
        </a:xfrm>
      </p:grpSpPr>
      <p:sp>
        <p:nvSpPr>
          <p:cNvPr id="151" name="Google Shape;151;p24"/>
          <p:cNvSpPr txBox="1">
            <a:spLocks noGrp="1"/>
          </p:cNvSpPr>
          <p:nvPr>
            <p:ph type="title"/>
          </p:nvPr>
        </p:nvSpPr>
        <p:spPr>
          <a:xfrm>
            <a:off x="2562933" y="304788"/>
            <a:ext cx="74982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fr-CA"/>
              <a:t>Création de liens</a:t>
            </a:r>
            <a:endParaRPr/>
          </a:p>
        </p:txBody>
      </p:sp>
      <p:sp>
        <p:nvSpPr>
          <p:cNvPr id="152" name="Google Shape;152;p24"/>
          <p:cNvSpPr txBox="1">
            <a:spLocks noGrp="1"/>
          </p:cNvSpPr>
          <p:nvPr>
            <p:ph type="body" idx="1"/>
          </p:nvPr>
        </p:nvSpPr>
        <p:spPr>
          <a:xfrm>
            <a:off x="1435608" y="1447800"/>
            <a:ext cx="7498080" cy="480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1200"/>
              </a:spcAft>
              <a:buNone/>
            </a:pPr>
            <a:r>
              <a:rPr lang="fr-CA"/>
              <a:t>Les gens partageant les mêmes valeurs ont tendance à se </a:t>
            </a:r>
            <a:r>
              <a:rPr lang="fr-CA">
                <a:highlight>
                  <a:srgbClr val="00FF00"/>
                </a:highlight>
              </a:rPr>
              <a:t>regrouper</a:t>
            </a:r>
            <a:r>
              <a:rPr lang="fr-CA"/>
              <a:t>.</a:t>
            </a:r>
            <a:endParaRPr/>
          </a:p>
        </p:txBody>
      </p:sp>
      <p:pic>
        <p:nvPicPr>
          <p:cNvPr id="153" name="Google Shape;153;p24" descr="vivre-centre-chinois"/>
          <p:cNvPicPr preferRelativeResize="0"/>
          <p:nvPr/>
        </p:nvPicPr>
        <p:blipFill rotWithShape="1">
          <a:blip r:embed="rId3">
            <a:alphaModFix/>
          </a:blip>
          <a:srcRect/>
          <a:stretch/>
        </p:blipFill>
        <p:spPr>
          <a:xfrm>
            <a:off x="5743547" y="2571744"/>
            <a:ext cx="3400453" cy="4077282"/>
          </a:xfrm>
          <a:prstGeom prst="rect">
            <a:avLst/>
          </a:prstGeom>
          <a:noFill/>
          <a:ln>
            <a:noFill/>
          </a:ln>
        </p:spPr>
      </p:pic>
      <p:pic>
        <p:nvPicPr>
          <p:cNvPr id="154" name="Google Shape;154;p24" descr="100_0583"/>
          <p:cNvPicPr preferRelativeResize="0"/>
          <p:nvPr/>
        </p:nvPicPr>
        <p:blipFill rotWithShape="1">
          <a:blip r:embed="rId4">
            <a:alphaModFix/>
          </a:blip>
          <a:srcRect/>
          <a:stretch/>
        </p:blipFill>
        <p:spPr>
          <a:xfrm>
            <a:off x="857224" y="2714620"/>
            <a:ext cx="4887974" cy="366554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3"/>
                                        </p:tgtEl>
                                        <p:attrNameLst>
                                          <p:attrName>style.visibility</p:attrName>
                                        </p:attrNameLst>
                                      </p:cBhvr>
                                      <p:to>
                                        <p:strVal val="visible"/>
                                      </p:to>
                                    </p:set>
                                    <p:anim calcmode="lin" valueType="num">
                                      <p:cBhvr additive="base">
                                        <p:cTn id="7" dur="500"/>
                                        <p:tgtEl>
                                          <p:spTgt spid="153"/>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54"/>
                                        </p:tgtEl>
                                        <p:attrNameLst>
                                          <p:attrName>style.visibility</p:attrName>
                                        </p:attrNameLst>
                                      </p:cBhvr>
                                      <p:to>
                                        <p:strVal val="visible"/>
                                      </p:to>
                                    </p:set>
                                    <p:anim calcmode="lin" valueType="num">
                                      <p:cBhvr additive="base">
                                        <p:cTn id="10" dur="500"/>
                                        <p:tgtEl>
                                          <p:spTgt spid="15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867"/>
        <p:cNvGrpSpPr/>
        <p:nvPr/>
      </p:nvGrpSpPr>
      <p:grpSpPr>
        <a:xfrm>
          <a:off x="0" y="0"/>
          <a:ext cx="0" cy="0"/>
          <a:chOff x="0" y="0"/>
          <a:chExt cx="0" cy="0"/>
        </a:xfrm>
      </p:grpSpPr>
      <p:sp>
        <p:nvSpPr>
          <p:cNvPr id="868" name="Google Shape;868;p123"/>
          <p:cNvSpPr txBox="1">
            <a:spLocks noGrp="1"/>
          </p:cNvSpPr>
          <p:nvPr>
            <p:ph type="title"/>
          </p:nvPr>
        </p:nvSpPr>
        <p:spPr>
          <a:xfrm>
            <a:off x="265500" y="603358"/>
            <a:ext cx="4045200" cy="2234400"/>
          </a:xfrm>
          <a:prstGeom prst="rect">
            <a:avLst/>
          </a:prstGeom>
        </p:spPr>
        <p:txBody>
          <a:bodyPr spcFirstLastPara="1" wrap="square" lIns="91425" tIns="91425" rIns="91425" bIns="91425" anchor="b" anchorCtr="0">
            <a:normAutofit/>
          </a:bodyPr>
          <a:lstStyle/>
          <a:p>
            <a:pPr marL="457200" lvl="0" indent="-495300" algn="ctr" rtl="0">
              <a:spcBef>
                <a:spcPts val="0"/>
              </a:spcBef>
              <a:spcAft>
                <a:spcPts val="0"/>
              </a:spcAft>
              <a:buSzPts val="4200"/>
              <a:buAutoNum type="arabicPeriod"/>
            </a:pPr>
            <a:r>
              <a:rPr lang="fr-CA"/>
              <a:t>Jugement de préférence</a:t>
            </a:r>
            <a:endParaRPr/>
          </a:p>
        </p:txBody>
      </p:sp>
      <p:sp>
        <p:nvSpPr>
          <p:cNvPr id="869" name="Google Shape;869;p123"/>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70" name="Google Shape;870;p123"/>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highlight>
                  <a:srgbClr val="00FF00"/>
                </a:highlight>
              </a:rPr>
              <a:t>Proposition subjective</a:t>
            </a:r>
            <a:r>
              <a:rPr lang="fr-CA" sz="2000"/>
              <a:t> par rapport à des goûts, des intérêts ou des préférences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Je préfère les aliments biologiques parce qu’ils sont meilleurs pour la santé</a:t>
            </a:r>
            <a:endParaRPr sz="2000"/>
          </a:p>
        </p:txBody>
      </p:sp>
      <p:sp>
        <p:nvSpPr>
          <p:cNvPr id="871" name="Google Shape;871;p123"/>
          <p:cNvSpPr txBox="1"/>
          <p:nvPr/>
        </p:nvSpPr>
        <p:spPr>
          <a:xfrm>
            <a:off x="2430050" y="100225"/>
            <a:ext cx="7296300" cy="7401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3600" b="1">
                <a:solidFill>
                  <a:schemeClr val="accent1"/>
                </a:solidFill>
                <a:latin typeface="Open Sans"/>
                <a:ea typeface="Open Sans"/>
                <a:cs typeface="Open Sans"/>
                <a:sym typeface="Open Sans"/>
              </a:rPr>
              <a:t>Types de jugement</a:t>
            </a:r>
            <a:endParaRPr sz="3600" b="1">
              <a:solidFill>
                <a:schemeClr val="accent1"/>
              </a:solidFill>
              <a:latin typeface="Open Sans"/>
              <a:ea typeface="Open Sans"/>
              <a:cs typeface="Open Sans"/>
              <a:sym typeface="Open Sans"/>
            </a:endParaRPr>
          </a:p>
        </p:txBody>
      </p:sp>
      <p:pic>
        <p:nvPicPr>
          <p:cNvPr id="872" name="Google Shape;872;p123"/>
          <p:cNvPicPr preferRelativeResize="0"/>
          <p:nvPr/>
        </p:nvPicPr>
        <p:blipFill>
          <a:blip r:embed="rId3">
            <a:alphaModFix/>
          </a:blip>
          <a:stretch>
            <a:fillRect/>
          </a:stretch>
        </p:blipFill>
        <p:spPr>
          <a:xfrm>
            <a:off x="0" y="3021870"/>
            <a:ext cx="4676249" cy="3036750"/>
          </a:xfrm>
          <a:prstGeom prst="rect">
            <a:avLst/>
          </a:prstGeom>
          <a:noFill/>
          <a:ln>
            <a:noFill/>
          </a:ln>
        </p:spPr>
      </p:pic>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876"/>
        <p:cNvGrpSpPr/>
        <p:nvPr/>
      </p:nvGrpSpPr>
      <p:grpSpPr>
        <a:xfrm>
          <a:off x="0" y="0"/>
          <a:ext cx="0" cy="0"/>
          <a:chOff x="0" y="0"/>
          <a:chExt cx="0" cy="0"/>
        </a:xfrm>
      </p:grpSpPr>
      <p:sp>
        <p:nvSpPr>
          <p:cNvPr id="877" name="Google Shape;877;p124"/>
          <p:cNvSpPr txBox="1">
            <a:spLocks noGrp="1"/>
          </p:cNvSpPr>
          <p:nvPr>
            <p:ph type="title"/>
          </p:nvPr>
        </p:nvSpPr>
        <p:spPr>
          <a:xfrm>
            <a:off x="265500" y="32150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2. Jugement de réalité</a:t>
            </a:r>
            <a:endParaRPr/>
          </a:p>
        </p:txBody>
      </p:sp>
      <p:sp>
        <p:nvSpPr>
          <p:cNvPr id="878" name="Google Shape;878;p124"/>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79" name="Google Shape;879;p124"/>
          <p:cNvSpPr txBox="1">
            <a:spLocks noGrp="1"/>
          </p:cNvSpPr>
          <p:nvPr>
            <p:ph type="body" idx="2"/>
          </p:nvPr>
        </p:nvSpPr>
        <p:spPr>
          <a:xfrm>
            <a:off x="4939500" y="241125"/>
            <a:ext cx="3837000" cy="63414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highlight>
                  <a:srgbClr val="00FF00"/>
                </a:highlight>
              </a:rPr>
              <a:t>Proposition objective</a:t>
            </a:r>
            <a:r>
              <a:rPr lang="fr-CA" sz="2000"/>
              <a:t> par rapport à des faits, à un événement ou un témoignage. </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Un jugement de réalité </a:t>
            </a:r>
            <a:r>
              <a:rPr lang="fr-CA" sz="2000">
                <a:highlight>
                  <a:srgbClr val="00FF00"/>
                </a:highlight>
              </a:rPr>
              <a:t>peut être faux</a:t>
            </a:r>
            <a:r>
              <a:rPr lang="fr-CA" sz="2000"/>
              <a:t>.</a:t>
            </a:r>
            <a:endParaRPr sz="2000"/>
          </a:p>
          <a:p>
            <a:pPr marL="457200" lvl="0" indent="0" algn="l" rtl="0">
              <a:spcBef>
                <a:spcPts val="1200"/>
              </a:spcBef>
              <a:spcAft>
                <a:spcPts val="0"/>
              </a:spcAft>
              <a:buNone/>
            </a:pPr>
            <a:endParaRPr sz="2000"/>
          </a:p>
          <a:p>
            <a:pPr marL="457200" lvl="0" indent="-342900" algn="l" rtl="0">
              <a:spcBef>
                <a:spcPts val="1200"/>
              </a:spcBef>
              <a:spcAft>
                <a:spcPts val="0"/>
              </a:spcAft>
              <a:buSzPts val="1800"/>
              <a:buChar char="-"/>
            </a:pPr>
            <a:r>
              <a:rPr lang="fr-CA" sz="2000"/>
              <a:t>La Bible raconte de nombreux récits qui ont donné naissance à des rites religieux</a:t>
            </a:r>
            <a:endParaRPr sz="2000"/>
          </a:p>
        </p:txBody>
      </p:sp>
      <p:pic>
        <p:nvPicPr>
          <p:cNvPr id="880" name="Google Shape;880;p124"/>
          <p:cNvPicPr preferRelativeResize="0"/>
          <p:nvPr/>
        </p:nvPicPr>
        <p:blipFill>
          <a:blip r:embed="rId3">
            <a:alphaModFix/>
          </a:blip>
          <a:stretch>
            <a:fillRect/>
          </a:stretch>
        </p:blipFill>
        <p:spPr>
          <a:xfrm>
            <a:off x="63163" y="2879201"/>
            <a:ext cx="4449875" cy="3016025"/>
          </a:xfrm>
          <a:prstGeom prst="rect">
            <a:avLst/>
          </a:prstGeom>
          <a:noFill/>
          <a:ln>
            <a:noFill/>
          </a:ln>
        </p:spPr>
      </p:pic>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884"/>
        <p:cNvGrpSpPr/>
        <p:nvPr/>
      </p:nvGrpSpPr>
      <p:grpSpPr>
        <a:xfrm>
          <a:off x="0" y="0"/>
          <a:ext cx="0" cy="0"/>
          <a:chOff x="0" y="0"/>
          <a:chExt cx="0" cy="0"/>
        </a:xfrm>
      </p:grpSpPr>
      <p:sp>
        <p:nvSpPr>
          <p:cNvPr id="885" name="Google Shape;885;p125"/>
          <p:cNvSpPr txBox="1">
            <a:spLocks noGrp="1"/>
          </p:cNvSpPr>
          <p:nvPr>
            <p:ph type="title"/>
          </p:nvPr>
        </p:nvSpPr>
        <p:spPr>
          <a:xfrm>
            <a:off x="265500" y="149283"/>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3. Jugement scientifique</a:t>
            </a:r>
            <a:endParaRPr/>
          </a:p>
        </p:txBody>
      </p:sp>
      <p:sp>
        <p:nvSpPr>
          <p:cNvPr id="886" name="Google Shape;886;p125"/>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87" name="Google Shape;887;p125"/>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Type de jugement de </a:t>
            </a:r>
            <a:r>
              <a:rPr lang="fr-CA" sz="2000">
                <a:highlight>
                  <a:srgbClr val="00FF00"/>
                </a:highlight>
              </a:rPr>
              <a:t>réalité </a:t>
            </a:r>
            <a:r>
              <a:rPr lang="fr-CA" sz="2000"/>
              <a:t>dont l’observation est contrôlée par une </a:t>
            </a:r>
            <a:r>
              <a:rPr lang="fr-CA" sz="2000">
                <a:highlight>
                  <a:srgbClr val="00FF00"/>
                </a:highlight>
              </a:rPr>
              <a:t>démarche scientifique</a:t>
            </a:r>
            <a:r>
              <a:rPr lang="fr-CA" sz="2000"/>
              <a:t> </a:t>
            </a:r>
            <a:endParaRPr sz="2000"/>
          </a:p>
        </p:txBody>
      </p:sp>
      <p:pic>
        <p:nvPicPr>
          <p:cNvPr id="888" name="Google Shape;888;p125"/>
          <p:cNvPicPr preferRelativeResize="0"/>
          <p:nvPr/>
        </p:nvPicPr>
        <p:blipFill>
          <a:blip r:embed="rId3">
            <a:alphaModFix/>
          </a:blip>
          <a:stretch>
            <a:fillRect/>
          </a:stretch>
        </p:blipFill>
        <p:spPr>
          <a:xfrm>
            <a:off x="0" y="3097793"/>
            <a:ext cx="4488100" cy="2545265"/>
          </a:xfrm>
          <a:prstGeom prst="rect">
            <a:avLst/>
          </a:prstGeom>
          <a:noFill/>
          <a:ln>
            <a:noFill/>
          </a:ln>
        </p:spPr>
      </p:pic>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892"/>
        <p:cNvGrpSpPr/>
        <p:nvPr/>
      </p:nvGrpSpPr>
      <p:grpSpPr>
        <a:xfrm>
          <a:off x="0" y="0"/>
          <a:ext cx="0" cy="0"/>
          <a:chOff x="0" y="0"/>
          <a:chExt cx="0" cy="0"/>
        </a:xfrm>
      </p:grpSpPr>
      <p:sp>
        <p:nvSpPr>
          <p:cNvPr id="893" name="Google Shape;893;p126"/>
          <p:cNvSpPr txBox="1">
            <a:spLocks noGrp="1"/>
          </p:cNvSpPr>
          <p:nvPr>
            <p:ph type="title"/>
          </p:nvPr>
        </p:nvSpPr>
        <p:spPr>
          <a:xfrm>
            <a:off x="265500" y="22755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4. Jugement de prescription</a:t>
            </a:r>
            <a:endParaRPr/>
          </a:p>
        </p:txBody>
      </p:sp>
      <p:sp>
        <p:nvSpPr>
          <p:cNvPr id="894" name="Google Shape;894;p126"/>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895" name="Google Shape;895;p126"/>
          <p:cNvSpPr txBox="1">
            <a:spLocks noGrp="1"/>
          </p:cNvSpPr>
          <p:nvPr>
            <p:ph type="body" idx="2"/>
          </p:nvPr>
        </p:nvSpPr>
        <p:spPr>
          <a:xfrm>
            <a:off x="4939500" y="335075"/>
            <a:ext cx="3837000" cy="63255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Proposition énonçant une </a:t>
            </a:r>
            <a:r>
              <a:rPr lang="fr-CA" sz="2000">
                <a:highlight>
                  <a:srgbClr val="00FF00"/>
                </a:highlight>
              </a:rPr>
              <a:t>recommandation ou une obligation</a:t>
            </a:r>
            <a:r>
              <a:rPr lang="fr-CA" sz="2000"/>
              <a:t>.</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Affirme la </a:t>
            </a:r>
            <a:r>
              <a:rPr lang="fr-CA" sz="2000">
                <a:highlight>
                  <a:srgbClr val="00FF00"/>
                </a:highlight>
              </a:rPr>
              <a:t>nécessité d’accomplir un acte, de modifier une situation ou de résoudre un problème</a:t>
            </a:r>
            <a:endParaRPr sz="2000">
              <a:highlight>
                <a:srgbClr val="00FF00"/>
              </a:highlight>
            </a:endParaRPr>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La Santé publique recommande de limiter le temps d’écran des enfants</a:t>
            </a:r>
            <a:endParaRPr sz="2000"/>
          </a:p>
        </p:txBody>
      </p:sp>
      <p:pic>
        <p:nvPicPr>
          <p:cNvPr id="896" name="Google Shape;896;p126"/>
          <p:cNvPicPr preferRelativeResize="0"/>
          <p:nvPr/>
        </p:nvPicPr>
        <p:blipFill>
          <a:blip r:embed="rId3">
            <a:alphaModFix/>
          </a:blip>
          <a:stretch>
            <a:fillRect/>
          </a:stretch>
        </p:blipFill>
        <p:spPr>
          <a:xfrm>
            <a:off x="369610" y="2683410"/>
            <a:ext cx="3837000" cy="3837000"/>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900"/>
        <p:cNvGrpSpPr/>
        <p:nvPr/>
      </p:nvGrpSpPr>
      <p:grpSpPr>
        <a:xfrm>
          <a:off x="0" y="0"/>
          <a:ext cx="0" cy="0"/>
          <a:chOff x="0" y="0"/>
          <a:chExt cx="0" cy="0"/>
        </a:xfrm>
      </p:grpSpPr>
      <p:sp>
        <p:nvSpPr>
          <p:cNvPr id="901" name="Google Shape;901;p127"/>
          <p:cNvSpPr txBox="1">
            <a:spLocks noGrp="1"/>
          </p:cNvSpPr>
          <p:nvPr>
            <p:ph type="title"/>
          </p:nvPr>
        </p:nvSpPr>
        <p:spPr>
          <a:xfrm>
            <a:off x="265500" y="27455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5. Jugement de valeur</a:t>
            </a:r>
            <a:endParaRPr/>
          </a:p>
        </p:txBody>
      </p:sp>
      <p:sp>
        <p:nvSpPr>
          <p:cNvPr id="902" name="Google Shape;902;p127"/>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903" name="Google Shape;903;p127"/>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Proposition qui </a:t>
            </a:r>
            <a:r>
              <a:rPr lang="fr-CA" sz="2000">
                <a:highlight>
                  <a:srgbClr val="00FF00"/>
                </a:highlight>
              </a:rPr>
              <a:t>privilégie une ou plusieurs valeurs</a:t>
            </a:r>
            <a:r>
              <a:rPr lang="fr-CA" sz="2000"/>
              <a:t> par rapport à d’autres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Le maintien de l’ordre social est plus important que le respect des libertés individuelles</a:t>
            </a:r>
            <a:endParaRPr sz="2000"/>
          </a:p>
        </p:txBody>
      </p:sp>
      <p:pic>
        <p:nvPicPr>
          <p:cNvPr id="904" name="Google Shape;904;p127"/>
          <p:cNvPicPr preferRelativeResize="0"/>
          <p:nvPr/>
        </p:nvPicPr>
        <p:blipFill>
          <a:blip r:embed="rId3">
            <a:alphaModFix/>
          </a:blip>
          <a:stretch>
            <a:fillRect/>
          </a:stretch>
        </p:blipFill>
        <p:spPr>
          <a:xfrm>
            <a:off x="78300" y="3395191"/>
            <a:ext cx="4419600" cy="212797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58"/>
        <p:cNvGrpSpPr/>
        <p:nvPr/>
      </p:nvGrpSpPr>
      <p:grpSpPr>
        <a:xfrm>
          <a:off x="0" y="0"/>
          <a:ext cx="0" cy="0"/>
          <a:chOff x="0" y="0"/>
          <a:chExt cx="0" cy="0"/>
        </a:xfrm>
      </p:grpSpPr>
      <p:sp>
        <p:nvSpPr>
          <p:cNvPr id="159" name="Google Shape;159;p25"/>
          <p:cNvSpPr txBox="1">
            <a:spLocks noGrp="1"/>
          </p:cNvSpPr>
          <p:nvPr>
            <p:ph type="title"/>
          </p:nvPr>
        </p:nvSpPr>
        <p:spPr>
          <a:xfrm>
            <a:off x="2954383" y="196363"/>
            <a:ext cx="74982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fr-CA"/>
              <a:t>Point de référence</a:t>
            </a:r>
            <a:endParaRPr/>
          </a:p>
        </p:txBody>
      </p:sp>
      <p:sp>
        <p:nvSpPr>
          <p:cNvPr id="160" name="Google Shape;160;p25"/>
          <p:cNvSpPr txBox="1">
            <a:spLocks noGrp="1"/>
          </p:cNvSpPr>
          <p:nvPr>
            <p:ph type="body" idx="1"/>
          </p:nvPr>
        </p:nvSpPr>
        <p:spPr>
          <a:xfrm>
            <a:off x="1435608" y="1447788"/>
            <a:ext cx="7498200" cy="4800600"/>
          </a:xfrm>
          <a:prstGeom prst="rect">
            <a:avLst/>
          </a:prstGeom>
          <a:noFill/>
          <a:ln>
            <a:noFill/>
          </a:ln>
        </p:spPr>
        <p:txBody>
          <a:bodyPr spcFirstLastPara="1" wrap="square" lIns="91425" tIns="45700" rIns="91425" bIns="45700" anchor="t" anchorCtr="0">
            <a:normAutofit/>
          </a:bodyPr>
          <a:lstStyle/>
          <a:p>
            <a:pPr marL="0" lvl="0" indent="0" algn="l" rtl="0">
              <a:lnSpc>
                <a:spcPct val="100000"/>
              </a:lnSpc>
              <a:spcBef>
                <a:spcPts val="0"/>
              </a:spcBef>
              <a:spcAft>
                <a:spcPts val="1200"/>
              </a:spcAft>
              <a:buNone/>
            </a:pPr>
            <a:r>
              <a:rPr lang="fr-CA"/>
              <a:t>Les valeurs nous aident à nous repérer et ce sont grâce à elle que nous allons prendre les décisions.</a:t>
            </a:r>
            <a:endParaRPr/>
          </a:p>
        </p:txBody>
      </p:sp>
      <p:pic>
        <p:nvPicPr>
          <p:cNvPr id="161" name="Google Shape;161;p25"/>
          <p:cNvPicPr preferRelativeResize="0"/>
          <p:nvPr/>
        </p:nvPicPr>
        <p:blipFill>
          <a:blip r:embed="rId3">
            <a:alphaModFix/>
          </a:blip>
          <a:stretch>
            <a:fillRect/>
          </a:stretch>
        </p:blipFill>
        <p:spPr>
          <a:xfrm>
            <a:off x="1875125" y="3090850"/>
            <a:ext cx="5286925" cy="26434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65"/>
        <p:cNvGrpSpPr/>
        <p:nvPr/>
      </p:nvGrpSpPr>
      <p:grpSpPr>
        <a:xfrm>
          <a:off x="0" y="0"/>
          <a:ext cx="0" cy="0"/>
          <a:chOff x="0" y="0"/>
          <a:chExt cx="0" cy="0"/>
        </a:xfrm>
      </p:grpSpPr>
      <p:sp>
        <p:nvSpPr>
          <p:cNvPr id="166" name="Google Shape;166;p26"/>
          <p:cNvSpPr txBox="1">
            <a:spLocks noGrp="1"/>
          </p:cNvSpPr>
          <p:nvPr>
            <p:ph type="title"/>
          </p:nvPr>
        </p:nvSpPr>
        <p:spPr>
          <a:xfrm>
            <a:off x="239725" y="-767225"/>
            <a:ext cx="5613600" cy="54543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fr-CA" sz="7200" b="1"/>
              <a:t>Activité : Survivre à une apocalypse</a:t>
            </a:r>
            <a:endParaRPr sz="7200" b="1"/>
          </a:p>
        </p:txBody>
      </p:sp>
      <p:pic>
        <p:nvPicPr>
          <p:cNvPr id="167" name="Google Shape;167;p26"/>
          <p:cNvPicPr preferRelativeResize="0"/>
          <p:nvPr/>
        </p:nvPicPr>
        <p:blipFill>
          <a:blip r:embed="rId3">
            <a:alphaModFix/>
          </a:blip>
          <a:stretch>
            <a:fillRect/>
          </a:stretch>
        </p:blipFill>
        <p:spPr>
          <a:xfrm>
            <a:off x="4212025" y="2746325"/>
            <a:ext cx="4828400" cy="3448850"/>
          </a:xfrm>
          <a:prstGeom prst="rect">
            <a:avLst/>
          </a:prstGeom>
          <a:noFill/>
          <a:ln>
            <a:noFill/>
          </a:ln>
        </p:spPr>
      </p:pic>
      <p:sp>
        <p:nvSpPr>
          <p:cNvPr id="168" name="Google Shape;168;p26"/>
          <p:cNvSpPr/>
          <p:nvPr/>
        </p:nvSpPr>
        <p:spPr>
          <a:xfrm>
            <a:off x="7550075" y="303750"/>
            <a:ext cx="1377900" cy="1174200"/>
          </a:xfrm>
          <a:prstGeom prst="star5">
            <a:avLst>
              <a:gd name="adj" fmla="val 19098"/>
              <a:gd name="hf" fmla="val 105146"/>
              <a:gd name="vf" fmla="val 11055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72"/>
        <p:cNvGrpSpPr/>
        <p:nvPr/>
      </p:nvGrpSpPr>
      <p:grpSpPr>
        <a:xfrm>
          <a:off x="0" y="0"/>
          <a:ext cx="0" cy="0"/>
          <a:chOff x="0" y="0"/>
          <a:chExt cx="0" cy="0"/>
        </a:xfrm>
      </p:grpSpPr>
      <p:sp>
        <p:nvSpPr>
          <p:cNvPr id="173" name="Google Shape;173;p27"/>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Dilemme éthique</a:t>
            </a:r>
            <a:endParaRPr/>
          </a:p>
        </p:txBody>
      </p:sp>
      <p:sp>
        <p:nvSpPr>
          <p:cNvPr id="174" name="Google Shape;174;p27"/>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CA"/>
              <a:t>Un dilemme éthique est aussi appelé dilemme moral. Dans celui-ci, nous sommes face à un </a:t>
            </a:r>
            <a:r>
              <a:rPr lang="fr-CA">
                <a:highlight>
                  <a:srgbClr val="00FF00"/>
                </a:highlight>
              </a:rPr>
              <a:t>choix difficile</a:t>
            </a:r>
            <a:r>
              <a:rPr lang="fr-CA"/>
              <a:t> dans lequel il n’y a </a:t>
            </a:r>
            <a:r>
              <a:rPr lang="fr-CA">
                <a:highlight>
                  <a:srgbClr val="00FF00"/>
                </a:highlight>
              </a:rPr>
              <a:t>aucune bonne solution</a:t>
            </a:r>
            <a:r>
              <a:rPr lang="fr-CA"/>
              <a:t>. C’est-à-dire que peu importe la décision finale, l’action choisie entraînera une conséquence indésirable.</a:t>
            </a:r>
            <a:endParaRPr/>
          </a:p>
          <a:p>
            <a:pPr marL="0" lvl="0" indent="0" algn="l" rtl="0">
              <a:spcBef>
                <a:spcPts val="1200"/>
              </a:spcBef>
              <a:spcAft>
                <a:spcPts val="0"/>
              </a:spcAft>
              <a:buNone/>
            </a:pPr>
            <a:endParaRPr/>
          </a:p>
          <a:p>
            <a:pPr marL="0" lvl="0" indent="0" algn="l" rtl="0">
              <a:spcBef>
                <a:spcPts val="1200"/>
              </a:spcBef>
              <a:spcAft>
                <a:spcPts val="1200"/>
              </a:spcAft>
              <a:buNone/>
            </a:pPr>
            <a:r>
              <a:rPr lang="fr-CA"/>
              <a:t>Dans un dilemme éthique, </a:t>
            </a:r>
            <a:r>
              <a:rPr lang="fr-CA">
                <a:highlight>
                  <a:srgbClr val="00FF00"/>
                </a:highlight>
              </a:rPr>
              <a:t>des valeurs entre en conflit</a:t>
            </a:r>
            <a:r>
              <a:rPr lang="fr-CA"/>
              <a:t>. Il faut alors faire un choix entre ces deux valeurs. </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8"/>
        <p:cNvGrpSpPr/>
        <p:nvPr/>
      </p:nvGrpSpPr>
      <p:grpSpPr>
        <a:xfrm>
          <a:off x="0" y="0"/>
          <a:ext cx="0" cy="0"/>
          <a:chOff x="0" y="0"/>
          <a:chExt cx="0" cy="0"/>
        </a:xfrm>
      </p:grpSpPr>
      <p:sp>
        <p:nvSpPr>
          <p:cNvPr id="179" name="Google Shape;179;p28"/>
          <p:cNvSpPr txBox="1">
            <a:spLocks noGrp="1"/>
          </p:cNvSpPr>
          <p:nvPr>
            <p:ph type="title"/>
          </p:nvPr>
        </p:nvSpPr>
        <p:spPr>
          <a:xfrm>
            <a:off x="311700" y="264542"/>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L’échelle de valeurs</a:t>
            </a:r>
            <a:endParaRPr/>
          </a:p>
        </p:txBody>
      </p:sp>
      <p:sp>
        <p:nvSpPr>
          <p:cNvPr id="180" name="Google Shape;180;p28"/>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181" name="Google Shape;181;p28"/>
          <p:cNvPicPr preferRelativeResize="0"/>
          <p:nvPr/>
        </p:nvPicPr>
        <p:blipFill>
          <a:blip r:embed="rId3">
            <a:alphaModFix/>
          </a:blip>
          <a:stretch>
            <a:fillRect/>
          </a:stretch>
        </p:blipFill>
        <p:spPr>
          <a:xfrm>
            <a:off x="1294994" y="1008344"/>
            <a:ext cx="6817950" cy="5558425"/>
          </a:xfrm>
          <a:prstGeom prst="rect">
            <a:avLst/>
          </a:prstGeom>
          <a:noFill/>
          <a:ln>
            <a:noFill/>
          </a:ln>
        </p:spPr>
      </p:pic>
      <p:sp>
        <p:nvSpPr>
          <p:cNvPr id="182" name="Google Shape;182;p28"/>
          <p:cNvSpPr txBox="1"/>
          <p:nvPr/>
        </p:nvSpPr>
        <p:spPr>
          <a:xfrm>
            <a:off x="3792250" y="1525025"/>
            <a:ext cx="955200" cy="344400"/>
          </a:xfrm>
          <a:prstGeom prst="rect">
            <a:avLst/>
          </a:prstGeom>
          <a:solidFill>
            <a:schemeClr val="lt1"/>
          </a:solidFill>
          <a:ln w="9525" cap="flat" cmpd="sng">
            <a:solidFill>
              <a:srgbClr val="26262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CA" sz="1800">
                <a:solidFill>
                  <a:schemeClr val="dk2"/>
                </a:solidFill>
                <a:latin typeface="Open Sans"/>
                <a:ea typeface="Open Sans"/>
                <a:cs typeface="Open Sans"/>
                <a:sym typeface="Open Sans"/>
              </a:rPr>
              <a:t>Famille</a:t>
            </a:r>
            <a:endParaRPr sz="1800">
              <a:solidFill>
                <a:schemeClr val="dk2"/>
              </a:solidFill>
              <a:latin typeface="Open Sans"/>
              <a:ea typeface="Open Sans"/>
              <a:cs typeface="Open Sans"/>
              <a:sym typeface="Open Sans"/>
            </a:endParaRPr>
          </a:p>
        </p:txBody>
      </p:sp>
      <p:sp>
        <p:nvSpPr>
          <p:cNvPr id="183" name="Google Shape;183;p28"/>
          <p:cNvSpPr txBox="1"/>
          <p:nvPr/>
        </p:nvSpPr>
        <p:spPr>
          <a:xfrm>
            <a:off x="5060525" y="1791225"/>
            <a:ext cx="876900" cy="344400"/>
          </a:xfrm>
          <a:prstGeom prst="rect">
            <a:avLst/>
          </a:prstGeom>
          <a:solidFill>
            <a:schemeClr val="lt1"/>
          </a:solidFill>
          <a:ln w="9525" cap="flat" cmpd="sng">
            <a:solidFill>
              <a:srgbClr val="000000"/>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CA" sz="1800">
                <a:solidFill>
                  <a:schemeClr val="dk2"/>
                </a:solidFill>
                <a:latin typeface="Open Sans"/>
                <a:ea typeface="Open Sans"/>
                <a:cs typeface="Open Sans"/>
                <a:sym typeface="Open Sans"/>
              </a:rPr>
              <a:t>Amitié</a:t>
            </a:r>
            <a:endParaRPr sz="1800">
              <a:solidFill>
                <a:schemeClr val="dk2"/>
              </a:solidFill>
              <a:latin typeface="Open Sans"/>
              <a:ea typeface="Open Sans"/>
              <a:cs typeface="Open Sans"/>
              <a:sym typeface="Open Sans"/>
            </a:endParaRPr>
          </a:p>
        </p:txBody>
      </p:sp>
      <p:sp>
        <p:nvSpPr>
          <p:cNvPr id="184" name="Google Shape;184;p28"/>
          <p:cNvSpPr txBox="1"/>
          <p:nvPr/>
        </p:nvSpPr>
        <p:spPr>
          <a:xfrm>
            <a:off x="3621700" y="2386200"/>
            <a:ext cx="1296300" cy="344400"/>
          </a:xfrm>
          <a:prstGeom prst="rect">
            <a:avLst/>
          </a:prstGeom>
          <a:solidFill>
            <a:schemeClr val="lt1"/>
          </a:solidFill>
          <a:ln w="9525" cap="flat" cmpd="sng">
            <a:solidFill>
              <a:srgbClr val="26262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CA" sz="1800">
                <a:solidFill>
                  <a:schemeClr val="dk2"/>
                </a:solidFill>
                <a:latin typeface="Open Sans"/>
                <a:ea typeface="Open Sans"/>
                <a:cs typeface="Open Sans"/>
                <a:sym typeface="Open Sans"/>
              </a:rPr>
              <a:t>Éducation</a:t>
            </a:r>
            <a:endParaRPr sz="1800">
              <a:solidFill>
                <a:schemeClr val="dk2"/>
              </a:solidFill>
              <a:latin typeface="Open Sans"/>
              <a:ea typeface="Open Sans"/>
              <a:cs typeface="Open Sans"/>
              <a:sym typeface="Open Sans"/>
            </a:endParaRPr>
          </a:p>
        </p:txBody>
      </p:sp>
      <p:sp>
        <p:nvSpPr>
          <p:cNvPr id="185" name="Google Shape;185;p28"/>
          <p:cNvSpPr txBox="1"/>
          <p:nvPr/>
        </p:nvSpPr>
        <p:spPr>
          <a:xfrm>
            <a:off x="4637825" y="2871525"/>
            <a:ext cx="1722300" cy="344400"/>
          </a:xfrm>
          <a:prstGeom prst="rect">
            <a:avLst/>
          </a:prstGeom>
          <a:solidFill>
            <a:schemeClr val="lt1"/>
          </a:solidFill>
          <a:ln w="9525" cap="flat" cmpd="sng">
            <a:solidFill>
              <a:srgbClr val="26262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CA" sz="1800">
                <a:solidFill>
                  <a:schemeClr val="dk2"/>
                </a:solidFill>
                <a:latin typeface="Open Sans"/>
                <a:ea typeface="Open Sans"/>
                <a:cs typeface="Open Sans"/>
                <a:sym typeface="Open Sans"/>
              </a:rPr>
              <a:t>Bienveillance</a:t>
            </a:r>
            <a:endParaRPr sz="1800">
              <a:solidFill>
                <a:schemeClr val="dk2"/>
              </a:solidFill>
              <a:latin typeface="Open Sans"/>
              <a:ea typeface="Open Sans"/>
              <a:cs typeface="Open Sans"/>
              <a:sym typeface="Open Sans"/>
            </a:endParaRPr>
          </a:p>
        </p:txBody>
      </p:sp>
      <p:sp>
        <p:nvSpPr>
          <p:cNvPr id="186" name="Google Shape;186;p28"/>
          <p:cNvSpPr txBox="1"/>
          <p:nvPr/>
        </p:nvSpPr>
        <p:spPr>
          <a:xfrm>
            <a:off x="3526075" y="3670125"/>
            <a:ext cx="955200" cy="344400"/>
          </a:xfrm>
          <a:prstGeom prst="rect">
            <a:avLst/>
          </a:prstGeom>
          <a:solidFill>
            <a:schemeClr val="lt1"/>
          </a:solidFill>
          <a:ln w="9525" cap="flat" cmpd="sng">
            <a:solidFill>
              <a:srgbClr val="26262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CA" sz="1800">
                <a:solidFill>
                  <a:schemeClr val="dk2"/>
                </a:solidFill>
                <a:latin typeface="Open Sans"/>
                <a:ea typeface="Open Sans"/>
                <a:cs typeface="Open Sans"/>
                <a:sym typeface="Open Sans"/>
              </a:rPr>
              <a:t>Argent</a:t>
            </a:r>
            <a:endParaRPr sz="1800">
              <a:solidFill>
                <a:schemeClr val="dk2"/>
              </a:solidFill>
              <a:latin typeface="Open Sans"/>
              <a:ea typeface="Open Sans"/>
              <a:cs typeface="Open Sans"/>
              <a:sym typeface="Open Sans"/>
            </a:endParaRPr>
          </a:p>
        </p:txBody>
      </p:sp>
      <p:sp>
        <p:nvSpPr>
          <p:cNvPr id="187" name="Google Shape;187;p28"/>
          <p:cNvSpPr txBox="1"/>
          <p:nvPr/>
        </p:nvSpPr>
        <p:spPr>
          <a:xfrm>
            <a:off x="5029200" y="3544875"/>
            <a:ext cx="1080300" cy="344400"/>
          </a:xfrm>
          <a:prstGeom prst="rect">
            <a:avLst/>
          </a:prstGeom>
          <a:solidFill>
            <a:schemeClr val="lt1"/>
          </a:solidFill>
          <a:ln w="9525" cap="flat" cmpd="sng">
            <a:solidFill>
              <a:srgbClr val="26262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CA" sz="1800">
                <a:solidFill>
                  <a:schemeClr val="dk2"/>
                </a:solidFill>
                <a:latin typeface="Open Sans"/>
                <a:ea typeface="Open Sans"/>
                <a:cs typeface="Open Sans"/>
                <a:sym typeface="Open Sans"/>
              </a:rPr>
              <a:t>Succès</a:t>
            </a:r>
            <a:endParaRPr sz="1800">
              <a:solidFill>
                <a:schemeClr val="dk2"/>
              </a:solidFill>
              <a:latin typeface="Open Sans"/>
              <a:ea typeface="Open Sans"/>
              <a:cs typeface="Open Sans"/>
              <a:sym typeface="Open Sans"/>
            </a:endParaRPr>
          </a:p>
        </p:txBody>
      </p:sp>
      <p:sp>
        <p:nvSpPr>
          <p:cNvPr id="188" name="Google Shape;188;p28"/>
          <p:cNvSpPr txBox="1"/>
          <p:nvPr/>
        </p:nvSpPr>
        <p:spPr>
          <a:xfrm>
            <a:off x="4011450" y="4578275"/>
            <a:ext cx="1550100" cy="422700"/>
          </a:xfrm>
          <a:prstGeom prst="rect">
            <a:avLst/>
          </a:prstGeom>
          <a:solidFill>
            <a:schemeClr val="lt1"/>
          </a:solidFill>
          <a:ln w="9525" cap="flat" cmpd="sng">
            <a:solidFill>
              <a:srgbClr val="26262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CA" sz="1800">
                <a:solidFill>
                  <a:schemeClr val="dk2"/>
                </a:solidFill>
                <a:latin typeface="Open Sans"/>
                <a:ea typeface="Open Sans"/>
                <a:cs typeface="Open Sans"/>
                <a:sym typeface="Open Sans"/>
              </a:rPr>
              <a:t>Générosité</a:t>
            </a:r>
            <a:endParaRPr sz="1800">
              <a:solidFill>
                <a:schemeClr val="dk2"/>
              </a:solidFill>
              <a:latin typeface="Open Sans"/>
              <a:ea typeface="Open Sans"/>
              <a:cs typeface="Open Sans"/>
              <a:sym typeface="Open Sans"/>
            </a:endParaRPr>
          </a:p>
        </p:txBody>
      </p:sp>
      <p:sp>
        <p:nvSpPr>
          <p:cNvPr id="189" name="Google Shape;189;p28"/>
          <p:cNvSpPr txBox="1"/>
          <p:nvPr/>
        </p:nvSpPr>
        <p:spPr>
          <a:xfrm>
            <a:off x="3698250" y="5689975"/>
            <a:ext cx="2176500" cy="344400"/>
          </a:xfrm>
          <a:prstGeom prst="rect">
            <a:avLst/>
          </a:prstGeom>
          <a:solidFill>
            <a:schemeClr val="lt1"/>
          </a:solidFill>
          <a:ln w="9525" cap="flat" cmpd="sng">
            <a:solidFill>
              <a:srgbClr val="262626"/>
            </a:solidFill>
            <a:prstDash val="solid"/>
            <a:round/>
            <a:headEnd type="none" w="sm" len="sm"/>
            <a:tailEnd type="none" w="sm" len="sm"/>
          </a:ln>
        </p:spPr>
        <p:txBody>
          <a:bodyPr spcFirstLastPara="1" wrap="square" lIns="91425" tIns="91425" rIns="91425" bIns="91425" anchor="t" anchorCtr="0">
            <a:noAutofit/>
          </a:bodyPr>
          <a:lstStyle/>
          <a:p>
            <a:pPr marL="0" lvl="0" indent="0" algn="l" rtl="0">
              <a:spcBef>
                <a:spcPts val="0"/>
              </a:spcBef>
              <a:spcAft>
                <a:spcPts val="0"/>
              </a:spcAft>
              <a:buNone/>
            </a:pPr>
            <a:r>
              <a:rPr lang="fr-CA" sz="1800">
                <a:solidFill>
                  <a:schemeClr val="dk2"/>
                </a:solidFill>
                <a:latin typeface="Open Sans"/>
                <a:ea typeface="Open Sans"/>
                <a:cs typeface="Open Sans"/>
                <a:sym typeface="Open Sans"/>
              </a:rPr>
              <a:t>Ouverture d’esprit</a:t>
            </a:r>
            <a:endParaRPr sz="1800">
              <a:solidFill>
                <a:schemeClr val="dk2"/>
              </a:solidFill>
              <a:latin typeface="Open Sans"/>
              <a:ea typeface="Open Sans"/>
              <a:cs typeface="Open Sans"/>
              <a:sym typeface="Open Sans"/>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93"/>
        <p:cNvGrpSpPr/>
        <p:nvPr/>
      </p:nvGrpSpPr>
      <p:grpSpPr>
        <a:xfrm>
          <a:off x="0" y="0"/>
          <a:ext cx="0" cy="0"/>
          <a:chOff x="0" y="0"/>
          <a:chExt cx="0" cy="0"/>
        </a:xfrm>
      </p:grpSpPr>
      <p:sp>
        <p:nvSpPr>
          <p:cNvPr id="194" name="Google Shape;194;p29"/>
          <p:cNvSpPr txBox="1">
            <a:spLocks noGrp="1"/>
          </p:cNvSpPr>
          <p:nvPr>
            <p:ph type="title"/>
          </p:nvPr>
        </p:nvSpPr>
        <p:spPr>
          <a:xfrm>
            <a:off x="1435608" y="274638"/>
            <a:ext cx="74982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CA"/>
              <a:t>                    Mise en situation </a:t>
            </a:r>
            <a:endParaRPr/>
          </a:p>
        </p:txBody>
      </p:sp>
      <p:pic>
        <p:nvPicPr>
          <p:cNvPr id="195" name="Google Shape;195;p29"/>
          <p:cNvPicPr preferRelativeResize="0"/>
          <p:nvPr/>
        </p:nvPicPr>
        <p:blipFill>
          <a:blip r:embed="rId3">
            <a:alphaModFix/>
          </a:blip>
          <a:stretch>
            <a:fillRect/>
          </a:stretch>
        </p:blipFill>
        <p:spPr>
          <a:xfrm>
            <a:off x="822900" y="1919425"/>
            <a:ext cx="7498200" cy="4198992"/>
          </a:xfrm>
          <a:prstGeom prst="rect">
            <a:avLst/>
          </a:prstGeom>
          <a:noFill/>
          <a:ln>
            <a:noFill/>
          </a:ln>
        </p:spPr>
      </p:pic>
      <p:sp>
        <p:nvSpPr>
          <p:cNvPr id="196" name="Google Shape;196;p29"/>
          <p:cNvSpPr/>
          <p:nvPr/>
        </p:nvSpPr>
        <p:spPr>
          <a:xfrm>
            <a:off x="7550075" y="303750"/>
            <a:ext cx="1377900" cy="1174200"/>
          </a:xfrm>
          <a:prstGeom prst="star5">
            <a:avLst>
              <a:gd name="adj" fmla="val 19098"/>
              <a:gd name="hf" fmla="val 105146"/>
              <a:gd name="vf" fmla="val 11055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00"/>
        <p:cNvGrpSpPr/>
        <p:nvPr/>
      </p:nvGrpSpPr>
      <p:grpSpPr>
        <a:xfrm>
          <a:off x="0" y="0"/>
          <a:ext cx="0" cy="0"/>
          <a:chOff x="0" y="0"/>
          <a:chExt cx="0" cy="0"/>
        </a:xfrm>
      </p:grpSpPr>
      <p:sp>
        <p:nvSpPr>
          <p:cNvPr id="201" name="Google Shape;201;p30"/>
          <p:cNvSpPr txBox="1">
            <a:spLocks noGrp="1"/>
          </p:cNvSpPr>
          <p:nvPr>
            <p:ph type="title"/>
          </p:nvPr>
        </p:nvSpPr>
        <p:spPr>
          <a:xfrm>
            <a:off x="311700" y="201942"/>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Modélisation d’un dilemme éthique</a:t>
            </a:r>
            <a:endParaRPr/>
          </a:p>
        </p:txBody>
      </p:sp>
      <p:sp>
        <p:nvSpPr>
          <p:cNvPr id="202" name="Google Shape;202;p30"/>
          <p:cNvSpPr txBox="1">
            <a:spLocks noGrp="1"/>
          </p:cNvSpPr>
          <p:nvPr>
            <p:ph type="body" idx="1"/>
          </p:nvPr>
        </p:nvSpPr>
        <p:spPr>
          <a:xfrm>
            <a:off x="311700" y="961375"/>
            <a:ext cx="8520600" cy="5511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700"/>
              <a:t>Élodie et Julien sont en couple depuis trois ans. Ils se soutiennent mutuellement dans leurs projets et partagent une relation basée sur la complicité et le respect. Récemment, Élodie a reçu une offre de travail exceptionnelle dans une grande ville à l'étranger. Ce poste représente une avancée majeure dans sa carrière et pourrait lui ouvrir des opportunités qu’elle n’aurait jamais envisagées.</a:t>
            </a:r>
            <a:endParaRPr sz="1700"/>
          </a:p>
          <a:p>
            <a:pPr marL="0" lvl="0" indent="0" algn="l" rtl="0">
              <a:spcBef>
                <a:spcPts val="1200"/>
              </a:spcBef>
              <a:spcAft>
                <a:spcPts val="0"/>
              </a:spcAft>
              <a:buNone/>
            </a:pPr>
            <a:r>
              <a:rPr lang="fr-CA" sz="1700"/>
              <a:t>Cependant, accepter ce poste signifierait qu'Élodie devrait quitter sa ville actuelle et s’éloigner de Julien. Julien, de son côté, a des obligations familiales et professionnelles qui l’empêchent de la suivre. Il souhaite qu'Élodie reste, car leur relation est très importante pour lui, et il a du mal à imaginer leur couple survivre à une telle distance. Élodie se retrouve donc tiraillée : doit-elle suivre ses ambitions et saisir cette opportunité unique, au risque de mettre en danger sa relation avec Julien, ou renoncer à son rêve pour préserver leur amour et rester proche de lui ?</a:t>
            </a:r>
            <a:endParaRPr sz="1700"/>
          </a:p>
          <a:p>
            <a:pPr marL="0" lvl="0" indent="0" algn="l" rtl="0">
              <a:spcBef>
                <a:spcPts val="1200"/>
              </a:spcBef>
              <a:spcAft>
                <a:spcPts val="0"/>
              </a:spcAft>
              <a:buNone/>
            </a:pPr>
            <a:endParaRPr sz="1700"/>
          </a:p>
          <a:p>
            <a:pPr marL="0" lvl="0" indent="0" algn="l" rtl="0">
              <a:spcBef>
                <a:spcPts val="1200"/>
              </a:spcBef>
              <a:spcAft>
                <a:spcPts val="0"/>
              </a:spcAft>
              <a:buNone/>
            </a:pPr>
            <a:r>
              <a:rPr lang="fr-CA" sz="1700" b="1"/>
              <a:t>Question pour réflexion :</a:t>
            </a:r>
            <a:endParaRPr sz="1700" b="1"/>
          </a:p>
          <a:p>
            <a:pPr marL="0" lvl="0" indent="0" algn="l" rtl="0">
              <a:spcBef>
                <a:spcPts val="1200"/>
              </a:spcBef>
              <a:spcAft>
                <a:spcPts val="0"/>
              </a:spcAft>
              <a:buNone/>
            </a:pPr>
            <a:r>
              <a:rPr lang="fr-CA" sz="1700"/>
              <a:t>Élodie doit-elle prioriser sa vie professionnelle, même si cela signifie s'éloigner de Julien, ou privilégier leur couple en restant près de lui, quitte à laisser passer cette opportunité unique ?</a:t>
            </a:r>
            <a:endParaRPr sz="1700"/>
          </a:p>
          <a:p>
            <a:pPr marL="0" lvl="0" indent="0" algn="l" rtl="0">
              <a:spcBef>
                <a:spcPts val="1200"/>
              </a:spcBef>
              <a:spcAft>
                <a:spcPts val="1200"/>
              </a:spcAft>
              <a:buNone/>
            </a:pPr>
            <a:endParaRPr sz="1700"/>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206"/>
        <p:cNvGrpSpPr/>
        <p:nvPr/>
      </p:nvGrpSpPr>
      <p:grpSpPr>
        <a:xfrm>
          <a:off x="0" y="0"/>
          <a:ext cx="0" cy="0"/>
          <a:chOff x="0" y="0"/>
          <a:chExt cx="0" cy="0"/>
        </a:xfrm>
      </p:grpSpPr>
      <p:sp>
        <p:nvSpPr>
          <p:cNvPr id="207" name="Google Shape;207;p31"/>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La démarche éthique</a:t>
            </a:r>
            <a:endParaRPr/>
          </a:p>
        </p:txBody>
      </p:sp>
      <p:sp>
        <p:nvSpPr>
          <p:cNvPr id="208" name="Google Shape;208;p31"/>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AutoNum type="arabicPeriod"/>
            </a:pPr>
            <a:r>
              <a:rPr lang="fr-CA" sz="2000"/>
              <a:t>Mise en contexte</a:t>
            </a:r>
            <a:endParaRPr sz="2000"/>
          </a:p>
          <a:p>
            <a:pPr marL="457200" lvl="0" indent="-355600" algn="l" rtl="0">
              <a:spcBef>
                <a:spcPts val="0"/>
              </a:spcBef>
              <a:spcAft>
                <a:spcPts val="0"/>
              </a:spcAft>
              <a:buSzPts val="2000"/>
              <a:buAutoNum type="arabicPeriod"/>
            </a:pPr>
            <a:r>
              <a:rPr lang="fr-CA" sz="2000"/>
              <a:t>Identification des valeurs et des normes</a:t>
            </a:r>
            <a:endParaRPr sz="2000"/>
          </a:p>
          <a:p>
            <a:pPr marL="457200" lvl="0" indent="-355600" algn="l" rtl="0">
              <a:spcBef>
                <a:spcPts val="0"/>
              </a:spcBef>
              <a:spcAft>
                <a:spcPts val="0"/>
              </a:spcAft>
              <a:buSzPts val="2000"/>
              <a:buAutoNum type="arabicPeriod"/>
            </a:pPr>
            <a:r>
              <a:rPr lang="fr-CA" sz="2000"/>
              <a:t>Formulation de la question éthique</a:t>
            </a:r>
            <a:endParaRPr sz="2000"/>
          </a:p>
          <a:p>
            <a:pPr marL="457200" lvl="0" indent="-355600" algn="l" rtl="0">
              <a:spcBef>
                <a:spcPts val="0"/>
              </a:spcBef>
              <a:spcAft>
                <a:spcPts val="0"/>
              </a:spcAft>
              <a:buSzPts val="2000"/>
              <a:buAutoNum type="arabicPeriod"/>
            </a:pPr>
            <a:r>
              <a:rPr lang="fr-CA" sz="2000"/>
              <a:t>Identification des points de vue et des repères</a:t>
            </a:r>
            <a:endParaRPr sz="2000"/>
          </a:p>
          <a:p>
            <a:pPr marL="457200" lvl="0" indent="-355600" algn="l" rtl="0">
              <a:spcBef>
                <a:spcPts val="0"/>
              </a:spcBef>
              <a:spcAft>
                <a:spcPts val="0"/>
              </a:spcAft>
              <a:buSzPts val="2000"/>
              <a:buAutoNum type="arabicPeriod"/>
            </a:pPr>
            <a:r>
              <a:rPr lang="fr-CA" sz="2000"/>
              <a:t>Proposition d’options possibles</a:t>
            </a:r>
            <a:endParaRPr sz="2000"/>
          </a:p>
        </p:txBody>
      </p:sp>
      <p:sp>
        <p:nvSpPr>
          <p:cNvPr id="209" name="Google Shape;209;p31"/>
          <p:cNvSpPr/>
          <p:nvPr/>
        </p:nvSpPr>
        <p:spPr>
          <a:xfrm>
            <a:off x="2179525" y="4531300"/>
            <a:ext cx="4665924" cy="1847556"/>
          </a:xfrm>
          <a:prstGeom prst="cloud">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210" name="Google Shape;210;p31"/>
          <p:cNvSpPr txBox="1"/>
          <p:nvPr/>
        </p:nvSpPr>
        <p:spPr>
          <a:xfrm>
            <a:off x="3072038" y="5001000"/>
            <a:ext cx="2880900" cy="7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000">
                <a:solidFill>
                  <a:schemeClr val="dk2"/>
                </a:solidFill>
                <a:latin typeface="Open Sans"/>
                <a:ea typeface="Open Sans"/>
                <a:cs typeface="Open Sans"/>
                <a:sym typeface="Open Sans"/>
              </a:rPr>
              <a:t>Pssst.. c’est ce que nous venons de faire ;)</a:t>
            </a:r>
            <a:endParaRPr sz="2000">
              <a:solidFill>
                <a:schemeClr val="dk2"/>
              </a:solidFill>
              <a:latin typeface="Open Sans"/>
              <a:ea typeface="Open Sans"/>
              <a:cs typeface="Open Sans"/>
              <a:sym typeface="Open Sans"/>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32"/>
          <p:cNvSpPr txBox="1">
            <a:spLocks noGrp="1"/>
          </p:cNvSpPr>
          <p:nvPr>
            <p:ph type="title"/>
          </p:nvPr>
        </p:nvSpPr>
        <p:spPr>
          <a:xfrm>
            <a:off x="1122458" y="118063"/>
            <a:ext cx="7498200" cy="1143000"/>
          </a:xfrm>
          <a:prstGeom prst="rect">
            <a:avLst/>
          </a:prstGeom>
          <a:noFill/>
          <a:ln>
            <a:noFill/>
          </a:ln>
        </p:spPr>
        <p:txBody>
          <a:bodyPr spcFirstLastPara="1" wrap="square" lIns="91425" tIns="45700" rIns="91425" bIns="45700" anchor="ctr" anchorCtr="0">
            <a:normAutofit/>
          </a:bodyPr>
          <a:lstStyle/>
          <a:p>
            <a:pPr marL="0" lvl="0" indent="0" algn="ctr" rtl="0">
              <a:spcBef>
                <a:spcPts val="0"/>
              </a:spcBef>
              <a:spcAft>
                <a:spcPts val="0"/>
              </a:spcAft>
              <a:buClr>
                <a:srgbClr val="562214"/>
              </a:buClr>
              <a:buSzPts val="4300"/>
              <a:buFont typeface="Gill Sans"/>
              <a:buNone/>
            </a:pPr>
            <a:r>
              <a:rPr lang="fr-CA"/>
              <a:t>Type de conflit de valeurs</a:t>
            </a:r>
            <a:endParaRPr/>
          </a:p>
        </p:txBody>
      </p:sp>
      <p:sp>
        <p:nvSpPr>
          <p:cNvPr id="216" name="Google Shape;216;p32"/>
          <p:cNvSpPr txBox="1">
            <a:spLocks noGrp="1"/>
          </p:cNvSpPr>
          <p:nvPr>
            <p:ph type="body" idx="1"/>
          </p:nvPr>
        </p:nvSpPr>
        <p:spPr>
          <a:xfrm>
            <a:off x="284977" y="1447800"/>
            <a:ext cx="8648700" cy="4800600"/>
          </a:xfrm>
          <a:prstGeom prst="rect">
            <a:avLst/>
          </a:prstGeom>
          <a:noFill/>
          <a:ln>
            <a:noFill/>
          </a:ln>
        </p:spPr>
        <p:txBody>
          <a:bodyPr spcFirstLastPara="1" wrap="square" lIns="91425" tIns="45700" rIns="91425" bIns="45700" anchor="t" anchorCtr="0">
            <a:normAutofit/>
          </a:bodyPr>
          <a:lstStyle/>
          <a:p>
            <a:pPr marL="457200" lvl="0" indent="-387350" algn="l" rtl="0">
              <a:lnSpc>
                <a:spcPct val="90000"/>
              </a:lnSpc>
              <a:spcBef>
                <a:spcPts val="0"/>
              </a:spcBef>
              <a:spcAft>
                <a:spcPts val="0"/>
              </a:spcAft>
              <a:buSzPts val="2500"/>
              <a:buAutoNum type="arabicPeriod"/>
            </a:pPr>
            <a:r>
              <a:rPr lang="fr-CA" sz="2500" b="1" u="sng"/>
              <a:t>Interne (dilemme éthique/moral)</a:t>
            </a:r>
            <a:endParaRPr sz="2500" b="1" u="sng"/>
          </a:p>
          <a:p>
            <a:pPr marL="640080" lvl="1" indent="-282194" algn="l" rtl="0">
              <a:lnSpc>
                <a:spcPct val="90000"/>
              </a:lnSpc>
              <a:spcBef>
                <a:spcPts val="550"/>
              </a:spcBef>
              <a:spcAft>
                <a:spcPts val="0"/>
              </a:spcAft>
              <a:buSzPts val="3500"/>
              <a:buChar char="○"/>
            </a:pPr>
            <a:r>
              <a:rPr lang="fr-CA" sz="2100"/>
              <a:t>Conflit qui se produit en nous (conflit intériorisé).</a:t>
            </a:r>
            <a:endParaRPr sz="2100"/>
          </a:p>
          <a:p>
            <a:pPr marL="640080" lvl="1" indent="-282194" algn="l" rtl="0">
              <a:lnSpc>
                <a:spcPct val="90000"/>
              </a:lnSpc>
              <a:spcBef>
                <a:spcPts val="550"/>
              </a:spcBef>
              <a:spcAft>
                <a:spcPts val="0"/>
              </a:spcAft>
              <a:buSzPts val="3500"/>
              <a:buChar char="○"/>
            </a:pPr>
            <a:r>
              <a:rPr lang="fr-CA" sz="2100"/>
              <a:t>Confrontation entre </a:t>
            </a:r>
            <a:r>
              <a:rPr lang="fr-CA" sz="2100">
                <a:highlight>
                  <a:srgbClr val="00FF00"/>
                </a:highlight>
              </a:rPr>
              <a:t>nos propres valeurs</a:t>
            </a:r>
            <a:r>
              <a:rPr lang="fr-CA" sz="2100"/>
              <a:t>.</a:t>
            </a:r>
            <a:endParaRPr sz="2100"/>
          </a:p>
          <a:p>
            <a:pPr marL="640080" lvl="0" indent="0" algn="l" rtl="0">
              <a:lnSpc>
                <a:spcPct val="90000"/>
              </a:lnSpc>
              <a:spcBef>
                <a:spcPts val="550"/>
              </a:spcBef>
              <a:spcAft>
                <a:spcPts val="0"/>
              </a:spcAft>
              <a:buNone/>
            </a:pPr>
            <a:endParaRPr sz="2100"/>
          </a:p>
          <a:p>
            <a:pPr marL="457200" lvl="0" indent="-387350" algn="l" rtl="0">
              <a:lnSpc>
                <a:spcPct val="90000"/>
              </a:lnSpc>
              <a:spcBef>
                <a:spcPts val="600"/>
              </a:spcBef>
              <a:spcAft>
                <a:spcPts val="0"/>
              </a:spcAft>
              <a:buSzPts val="2500"/>
              <a:buAutoNum type="arabicPeriod"/>
            </a:pPr>
            <a:r>
              <a:rPr lang="fr-CA" sz="2500" b="1" u="sng"/>
              <a:t>Externe (conflits de valeurs externes)</a:t>
            </a:r>
            <a:endParaRPr sz="2500" b="1" u="sng"/>
          </a:p>
          <a:p>
            <a:pPr marL="640080" lvl="1" indent="-282194" algn="l" rtl="0">
              <a:lnSpc>
                <a:spcPct val="90000"/>
              </a:lnSpc>
              <a:spcBef>
                <a:spcPts val="550"/>
              </a:spcBef>
              <a:spcAft>
                <a:spcPts val="0"/>
              </a:spcAft>
              <a:buSzPts val="3500"/>
              <a:buChar char="○"/>
            </a:pPr>
            <a:r>
              <a:rPr lang="fr-CA" sz="2100"/>
              <a:t>Conflit </a:t>
            </a:r>
            <a:r>
              <a:rPr lang="fr-CA" sz="2100">
                <a:highlight>
                  <a:srgbClr val="00FF00"/>
                </a:highlight>
              </a:rPr>
              <a:t>entre tes propres valeurs et les valeurs de d’autres personnes</a:t>
            </a:r>
            <a:endParaRPr sz="2100">
              <a:highlight>
                <a:srgbClr val="00FF00"/>
              </a:highlight>
            </a:endParaRPr>
          </a:p>
          <a:p>
            <a:pPr marL="640080" lvl="1" indent="-282194" algn="l" rtl="0">
              <a:lnSpc>
                <a:spcPct val="90000"/>
              </a:lnSpc>
              <a:spcBef>
                <a:spcPts val="550"/>
              </a:spcBef>
              <a:spcAft>
                <a:spcPts val="1200"/>
              </a:spcAft>
              <a:buSzPts val="3500"/>
              <a:buChar char="○"/>
            </a:pPr>
            <a:r>
              <a:rPr lang="fr-CA" sz="2100"/>
              <a:t>C’est que tu n’as pas les mêmes valeurs ou que tu n’a pas les mêmes priorités de valeurs.</a:t>
            </a:r>
            <a:endParaRPr sz="210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16">
                                            <p:txEl>
                                              <p:pRg st="0" end="0"/>
                                            </p:txEl>
                                          </p:spTgt>
                                        </p:tgtEl>
                                        <p:attrNameLst>
                                          <p:attrName>style.visibility</p:attrName>
                                        </p:attrNameLst>
                                      </p:cBhvr>
                                      <p:to>
                                        <p:strVal val="visible"/>
                                      </p:to>
                                    </p:set>
                                    <p:animEffect transition="in" filter="fade">
                                      <p:cBhvr>
                                        <p:cTn id="7" dur="500"/>
                                        <p:tgtEl>
                                          <p:spTgt spid="21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216">
                                            <p:txEl>
                                              <p:pRg st="1" end="1"/>
                                            </p:txEl>
                                          </p:spTgt>
                                        </p:tgtEl>
                                        <p:attrNameLst>
                                          <p:attrName>style.visibility</p:attrName>
                                        </p:attrNameLst>
                                      </p:cBhvr>
                                      <p:to>
                                        <p:strVal val="visible"/>
                                      </p:to>
                                    </p:set>
                                    <p:animEffect transition="in" filter="fade">
                                      <p:cBhvr>
                                        <p:cTn id="12" dur="500"/>
                                        <p:tgtEl>
                                          <p:spTgt spid="216">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16">
                                            <p:txEl>
                                              <p:pRg st="2" end="2"/>
                                            </p:txEl>
                                          </p:spTgt>
                                        </p:tgtEl>
                                        <p:attrNameLst>
                                          <p:attrName>style.visibility</p:attrName>
                                        </p:attrNameLst>
                                      </p:cBhvr>
                                      <p:to>
                                        <p:strVal val="visible"/>
                                      </p:to>
                                    </p:set>
                                    <p:animEffect transition="in" filter="fade">
                                      <p:cBhvr>
                                        <p:cTn id="17" dur="500"/>
                                        <p:tgtEl>
                                          <p:spTgt spid="216">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16">
                                            <p:txEl>
                                              <p:pRg st="3" end="3"/>
                                            </p:txEl>
                                          </p:spTgt>
                                        </p:tgtEl>
                                        <p:attrNameLst>
                                          <p:attrName>style.visibility</p:attrName>
                                        </p:attrNameLst>
                                      </p:cBhvr>
                                      <p:to>
                                        <p:strVal val="visible"/>
                                      </p:to>
                                    </p:set>
                                    <p:animEffect transition="in" filter="fade">
                                      <p:cBhvr>
                                        <p:cTn id="22" dur="500"/>
                                        <p:tgtEl>
                                          <p:spTgt spid="216">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16">
                                            <p:txEl>
                                              <p:pRg st="4" end="4"/>
                                            </p:txEl>
                                          </p:spTgt>
                                        </p:tgtEl>
                                        <p:attrNameLst>
                                          <p:attrName>style.visibility</p:attrName>
                                        </p:attrNameLst>
                                      </p:cBhvr>
                                      <p:to>
                                        <p:strVal val="visible"/>
                                      </p:to>
                                    </p:set>
                                    <p:animEffect transition="in" filter="fade">
                                      <p:cBhvr>
                                        <p:cTn id="27" dur="500"/>
                                        <p:tgtEl>
                                          <p:spTgt spid="216">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216">
                                            <p:txEl>
                                              <p:pRg st="5" end="5"/>
                                            </p:txEl>
                                          </p:spTgt>
                                        </p:tgtEl>
                                        <p:attrNameLst>
                                          <p:attrName>style.visibility</p:attrName>
                                        </p:attrNameLst>
                                      </p:cBhvr>
                                      <p:to>
                                        <p:strVal val="visible"/>
                                      </p:to>
                                    </p:set>
                                    <p:animEffect transition="in" filter="fade">
                                      <p:cBhvr>
                                        <p:cTn id="32" dur="500"/>
                                        <p:tgtEl>
                                          <p:spTgt spid="216">
                                            <p:txEl>
                                              <p:pRg st="5" end="5"/>
                                            </p:txEl>
                                          </p:spTgt>
                                        </p:tgtEl>
                                      </p:cBhvr>
                                    </p:animEffect>
                                  </p:childTnLst>
                                </p:cTn>
                              </p:par>
                            </p:childTnLst>
                          </p:cTn>
                        </p:par>
                      </p:childTnLst>
                    </p:cTn>
                  </p:par>
                  <p:par>
                    <p:cTn id="33" fill="hold">
                      <p:stCondLst>
                        <p:cond delay="indefinite"/>
                      </p:stCondLst>
                      <p:childTnLst>
                        <p:par>
                          <p:cTn id="34" fill="hold">
                            <p:stCondLst>
                              <p:cond delay="0"/>
                            </p:stCondLst>
                            <p:childTnLst>
                              <p:par>
                                <p:cTn id="35" presetID="10" presetClass="entr" presetSubtype="0" fill="hold" nodeType="clickEffect">
                                  <p:stCondLst>
                                    <p:cond delay="0"/>
                                  </p:stCondLst>
                                  <p:childTnLst>
                                    <p:set>
                                      <p:cBhvr>
                                        <p:cTn id="36" dur="1" fill="hold">
                                          <p:stCondLst>
                                            <p:cond delay="0"/>
                                          </p:stCondLst>
                                        </p:cTn>
                                        <p:tgtEl>
                                          <p:spTgt spid="216">
                                            <p:txEl>
                                              <p:pRg st="6" end="6"/>
                                            </p:txEl>
                                          </p:spTgt>
                                        </p:tgtEl>
                                        <p:attrNameLst>
                                          <p:attrName>style.visibility</p:attrName>
                                        </p:attrNameLst>
                                      </p:cBhvr>
                                      <p:to>
                                        <p:strVal val="visible"/>
                                      </p:to>
                                    </p:set>
                                    <p:animEffect transition="in" filter="fade">
                                      <p:cBhvr>
                                        <p:cTn id="37" dur="500"/>
                                        <p:tgtEl>
                                          <p:spTgt spid="216">
                                            <p:txEl>
                                              <p:pRg st="6" end="6"/>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77"/>
        <p:cNvGrpSpPr/>
        <p:nvPr/>
      </p:nvGrpSpPr>
      <p:grpSpPr>
        <a:xfrm>
          <a:off x="0" y="0"/>
          <a:ext cx="0" cy="0"/>
          <a:chOff x="0" y="0"/>
          <a:chExt cx="0" cy="0"/>
        </a:xfrm>
      </p:grpSpPr>
      <p:sp>
        <p:nvSpPr>
          <p:cNvPr id="78" name="Google Shape;78;p15"/>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CA"/>
              <a:t>Qu’est-ce que l’éthique ?</a:t>
            </a:r>
            <a:endParaRPr/>
          </a:p>
        </p:txBody>
      </p:sp>
      <p:sp>
        <p:nvSpPr>
          <p:cNvPr id="79" name="Google Shape;79;p15"/>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CA"/>
              <a:t>L’éthique, c’est une </a:t>
            </a:r>
            <a:r>
              <a:rPr lang="fr-CA">
                <a:solidFill>
                  <a:srgbClr val="000000"/>
                </a:solidFill>
                <a:highlight>
                  <a:srgbClr val="00FF00"/>
                </a:highlight>
              </a:rPr>
              <a:t>réflexion critique</a:t>
            </a:r>
            <a:r>
              <a:rPr lang="fr-CA"/>
              <a:t> sur la </a:t>
            </a:r>
            <a:r>
              <a:rPr lang="fr-CA">
                <a:highlight>
                  <a:srgbClr val="00FF00"/>
                </a:highlight>
              </a:rPr>
              <a:t>signification des conduites</a:t>
            </a:r>
            <a:r>
              <a:rPr lang="fr-CA"/>
              <a:t> ainsi que sur les </a:t>
            </a:r>
            <a:r>
              <a:rPr lang="fr-CA">
                <a:highlight>
                  <a:srgbClr val="00FF00"/>
                </a:highlight>
              </a:rPr>
              <a:t>valeurs</a:t>
            </a:r>
            <a:r>
              <a:rPr lang="fr-CA"/>
              <a:t> et les </a:t>
            </a:r>
            <a:r>
              <a:rPr lang="fr-CA">
                <a:highlight>
                  <a:srgbClr val="00FF00"/>
                </a:highlight>
              </a:rPr>
              <a:t>normes</a:t>
            </a:r>
            <a:r>
              <a:rPr lang="fr-CA"/>
              <a:t> que se donnent les membres d’une </a:t>
            </a:r>
            <a:r>
              <a:rPr lang="fr-CA">
                <a:highlight>
                  <a:srgbClr val="00FF00"/>
                </a:highlight>
              </a:rPr>
              <a:t>société</a:t>
            </a:r>
            <a:r>
              <a:rPr lang="fr-CA"/>
              <a:t> ou d’un groupe pour </a:t>
            </a:r>
            <a:r>
              <a:rPr lang="fr-CA">
                <a:highlight>
                  <a:srgbClr val="00FF00"/>
                </a:highlight>
              </a:rPr>
              <a:t>réguler leurs conduites et leurs actions </a:t>
            </a:r>
            <a:endParaRPr>
              <a:highlight>
                <a:srgbClr val="00FF00"/>
              </a:highlight>
            </a:endParaRPr>
          </a:p>
          <a:p>
            <a:pPr marL="0" lvl="0" indent="0" algn="l" rtl="0">
              <a:spcBef>
                <a:spcPts val="1200"/>
              </a:spcBef>
              <a:spcAft>
                <a:spcPts val="0"/>
              </a:spcAft>
              <a:buNone/>
            </a:pPr>
            <a:endParaRPr>
              <a:highlight>
                <a:srgbClr val="00FF00"/>
              </a:highlight>
            </a:endParaRPr>
          </a:p>
          <a:p>
            <a:pPr marL="0" lvl="0" indent="0" algn="l" rtl="0">
              <a:spcBef>
                <a:spcPts val="1200"/>
              </a:spcBef>
              <a:spcAft>
                <a:spcPts val="1200"/>
              </a:spcAft>
              <a:buNone/>
            </a:pPr>
            <a:r>
              <a:rPr lang="fr-CA">
                <a:highlight>
                  <a:schemeClr val="lt1"/>
                </a:highlight>
              </a:rPr>
              <a:t>Bref, comment, en tant qu’individu vivant au sein d’une société, devrais-je agir afin de </a:t>
            </a:r>
            <a:r>
              <a:rPr lang="fr-CA" u="sng">
                <a:highlight>
                  <a:schemeClr val="lt1"/>
                </a:highlight>
              </a:rPr>
              <a:t>favoriser l’harmonie et le vivre-ensemble</a:t>
            </a:r>
            <a:r>
              <a:rPr lang="fr-CA">
                <a:highlight>
                  <a:schemeClr val="lt1"/>
                </a:highlight>
              </a:rPr>
              <a:t> ?</a:t>
            </a:r>
            <a:endParaRPr>
              <a:highlight>
                <a:schemeClr val="lt1"/>
              </a:highlight>
            </a:endParaRPr>
          </a:p>
        </p:txBody>
      </p:sp>
      <p:sp>
        <p:nvSpPr>
          <p:cNvPr id="80" name="Google Shape;80;p15"/>
          <p:cNvSpPr/>
          <p:nvPr/>
        </p:nvSpPr>
        <p:spPr>
          <a:xfrm>
            <a:off x="825150" y="4609688"/>
            <a:ext cx="2771388" cy="1095984"/>
          </a:xfrm>
          <a:prstGeom prst="cloud">
            <a:avLst/>
          </a:prstGeom>
          <a:solidFill>
            <a:srgbClr val="C9DAF8"/>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81" name="Google Shape;81;p15"/>
          <p:cNvSpPr txBox="1"/>
          <p:nvPr/>
        </p:nvSpPr>
        <p:spPr>
          <a:xfrm>
            <a:off x="1193100" y="4907088"/>
            <a:ext cx="2035500" cy="375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900">
                <a:solidFill>
                  <a:schemeClr val="dk2"/>
                </a:solidFill>
                <a:latin typeface="Open Sans"/>
                <a:ea typeface="Open Sans"/>
                <a:cs typeface="Open Sans"/>
                <a:sym typeface="Open Sans"/>
              </a:rPr>
              <a:t>But de l’éthique</a:t>
            </a:r>
            <a:endParaRPr sz="1900">
              <a:solidFill>
                <a:schemeClr val="dk2"/>
              </a:solidFill>
              <a:latin typeface="Open Sans"/>
              <a:ea typeface="Open Sans"/>
              <a:cs typeface="Open Sans"/>
              <a:sym typeface="Open Sans"/>
            </a:endParaRPr>
          </a:p>
        </p:txBody>
      </p:sp>
      <p:cxnSp>
        <p:nvCxnSpPr>
          <p:cNvPr id="82" name="Google Shape;82;p15"/>
          <p:cNvCxnSpPr>
            <a:stCxn id="80" idx="3"/>
          </p:cNvCxnSpPr>
          <p:nvPr/>
        </p:nvCxnSpPr>
        <p:spPr>
          <a:xfrm rot="10800000" flipH="1">
            <a:off x="2210844" y="3967651"/>
            <a:ext cx="516600" cy="704700"/>
          </a:xfrm>
          <a:prstGeom prst="straightConnector1">
            <a:avLst/>
          </a:prstGeom>
          <a:noFill/>
          <a:ln w="9525" cap="flat" cmpd="sng">
            <a:solidFill>
              <a:schemeClr val="dk2"/>
            </a:solidFill>
            <a:prstDash val="solid"/>
            <a:round/>
            <a:headEnd type="none" w="med" len="med"/>
            <a:tailEnd type="triangle" w="med" len="med"/>
          </a:ln>
        </p:spPr>
      </p:cxnSp>
      <p:pic>
        <p:nvPicPr>
          <p:cNvPr id="83" name="Google Shape;83;p15"/>
          <p:cNvPicPr preferRelativeResize="0"/>
          <p:nvPr/>
        </p:nvPicPr>
        <p:blipFill>
          <a:blip r:embed="rId3">
            <a:alphaModFix/>
          </a:blip>
          <a:stretch>
            <a:fillRect/>
          </a:stretch>
        </p:blipFill>
        <p:spPr>
          <a:xfrm>
            <a:off x="4927050" y="4175863"/>
            <a:ext cx="3905250" cy="1838325"/>
          </a:xfrm>
          <a:prstGeom prst="rect">
            <a:avLst/>
          </a:prstGeom>
          <a:noFill/>
          <a:ln>
            <a:noFill/>
          </a:ln>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sp>
        <p:nvSpPr>
          <p:cNvPr id="221" name="Google Shape;221;p33"/>
          <p:cNvSpPr txBox="1">
            <a:spLocks noGrp="1"/>
          </p:cNvSpPr>
          <p:nvPr>
            <p:ph type="title"/>
          </p:nvPr>
        </p:nvSpPr>
        <p:spPr>
          <a:xfrm>
            <a:off x="286350" y="381800"/>
            <a:ext cx="85713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4800"/>
              <a:t>Comment réagir face aux conflits de valeurs ?</a:t>
            </a:r>
            <a:endParaRPr sz="4800"/>
          </a:p>
        </p:txBody>
      </p:sp>
      <p:pic>
        <p:nvPicPr>
          <p:cNvPr id="222" name="Google Shape;222;p33"/>
          <p:cNvPicPr preferRelativeResize="0"/>
          <p:nvPr/>
        </p:nvPicPr>
        <p:blipFill>
          <a:blip r:embed="rId3">
            <a:alphaModFix/>
          </a:blip>
          <a:stretch>
            <a:fillRect/>
          </a:stretch>
        </p:blipFill>
        <p:spPr>
          <a:xfrm>
            <a:off x="825188" y="2275675"/>
            <a:ext cx="7493617" cy="4210699"/>
          </a:xfrm>
          <a:prstGeom prst="rect">
            <a:avLst/>
          </a:prstGeom>
          <a:noFill/>
          <a:ln>
            <a:noFill/>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226"/>
        <p:cNvGrpSpPr/>
        <p:nvPr/>
      </p:nvGrpSpPr>
      <p:grpSpPr>
        <a:xfrm>
          <a:off x="0" y="0"/>
          <a:ext cx="0" cy="0"/>
          <a:chOff x="0" y="0"/>
          <a:chExt cx="0" cy="0"/>
        </a:xfrm>
      </p:grpSpPr>
      <p:sp>
        <p:nvSpPr>
          <p:cNvPr id="227" name="Google Shape;227;p34"/>
          <p:cNvSpPr txBox="1">
            <a:spLocks noGrp="1"/>
          </p:cNvSpPr>
          <p:nvPr>
            <p:ph type="title"/>
          </p:nvPr>
        </p:nvSpPr>
        <p:spPr>
          <a:xfrm>
            <a:off x="234200" y="1368480"/>
            <a:ext cx="4045200" cy="889800"/>
          </a:xfrm>
          <a:prstGeom prst="rect">
            <a:avLst/>
          </a:prstGeom>
        </p:spPr>
        <p:txBody>
          <a:bodyPr spcFirstLastPara="1" wrap="square" lIns="91425" tIns="91425" rIns="91425" bIns="91425" anchor="b" anchorCtr="0">
            <a:normAutofit/>
          </a:bodyPr>
          <a:lstStyle/>
          <a:p>
            <a:pPr marL="457200" lvl="0" indent="-495300" algn="ctr" rtl="0">
              <a:spcBef>
                <a:spcPts val="0"/>
              </a:spcBef>
              <a:spcAft>
                <a:spcPts val="0"/>
              </a:spcAft>
              <a:buSzPts val="4200"/>
              <a:buAutoNum type="arabicPeriod"/>
            </a:pPr>
            <a:r>
              <a:rPr lang="fr-CA"/>
              <a:t>L’intransigeance</a:t>
            </a:r>
            <a:endParaRPr/>
          </a:p>
        </p:txBody>
      </p:sp>
      <p:sp>
        <p:nvSpPr>
          <p:cNvPr id="228" name="Google Shape;228;p34"/>
          <p:cNvSpPr txBox="1">
            <a:spLocks noGrp="1"/>
          </p:cNvSpPr>
          <p:nvPr>
            <p:ph type="subTitle" idx="1"/>
          </p:nvPr>
        </p:nvSpPr>
        <p:spPr>
          <a:xfrm>
            <a:off x="234200" y="2931233"/>
            <a:ext cx="4045200" cy="1646700"/>
          </a:xfrm>
          <a:prstGeom prst="rect">
            <a:avLst/>
          </a:prstGeom>
        </p:spPr>
        <p:txBody>
          <a:bodyPr spcFirstLastPara="1" wrap="square" lIns="91425" tIns="91425" rIns="91425" bIns="91425" anchor="t" anchorCtr="0">
            <a:noAutofit/>
          </a:bodyPr>
          <a:lstStyle/>
          <a:p>
            <a:pPr marL="457200" lvl="0" indent="-381000" algn="just" rtl="0">
              <a:spcBef>
                <a:spcPts val="0"/>
              </a:spcBef>
              <a:spcAft>
                <a:spcPts val="0"/>
              </a:spcAft>
              <a:buSzPts val="2400"/>
              <a:buChar char="-"/>
            </a:pPr>
            <a:r>
              <a:rPr lang="fr-CA" sz="2400"/>
              <a:t>Ne se remet pas en question</a:t>
            </a:r>
            <a:endParaRPr sz="2400"/>
          </a:p>
          <a:p>
            <a:pPr marL="457200" lvl="0" indent="0" algn="just" rtl="0">
              <a:spcBef>
                <a:spcPts val="0"/>
              </a:spcBef>
              <a:spcAft>
                <a:spcPts val="0"/>
              </a:spcAft>
              <a:buNone/>
            </a:pPr>
            <a:endParaRPr sz="2400"/>
          </a:p>
          <a:p>
            <a:pPr marL="457200" lvl="0" indent="-381000" algn="just" rtl="0">
              <a:spcBef>
                <a:spcPts val="0"/>
              </a:spcBef>
              <a:spcAft>
                <a:spcPts val="0"/>
              </a:spcAft>
              <a:buSzPts val="2400"/>
              <a:buChar char="-"/>
            </a:pPr>
            <a:r>
              <a:rPr lang="fr-CA" sz="2400"/>
              <a:t>L’autre a toujours tort, aucune réflexion</a:t>
            </a:r>
            <a:endParaRPr sz="2400"/>
          </a:p>
          <a:p>
            <a:pPr marL="457200" lvl="0" indent="0" algn="just" rtl="0">
              <a:spcBef>
                <a:spcPts val="0"/>
              </a:spcBef>
              <a:spcAft>
                <a:spcPts val="0"/>
              </a:spcAft>
              <a:buNone/>
            </a:pPr>
            <a:endParaRPr sz="2400"/>
          </a:p>
          <a:p>
            <a:pPr marL="457200" lvl="0" indent="-381000" algn="just" rtl="0">
              <a:spcBef>
                <a:spcPts val="0"/>
              </a:spcBef>
              <a:spcAft>
                <a:spcPts val="0"/>
              </a:spcAft>
              <a:buSzPts val="2400"/>
              <a:buChar char="-"/>
            </a:pPr>
            <a:r>
              <a:rPr lang="fr-CA" sz="2400"/>
              <a:t>Ne se met pas à la place de l’autre</a:t>
            </a:r>
            <a:endParaRPr sz="2400"/>
          </a:p>
        </p:txBody>
      </p:sp>
      <p:sp>
        <p:nvSpPr>
          <p:cNvPr id="229" name="Google Shape;229;p34"/>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230" name="Google Shape;230;p34"/>
          <p:cNvPicPr preferRelativeResize="0"/>
          <p:nvPr/>
        </p:nvPicPr>
        <p:blipFill>
          <a:blip r:embed="rId3">
            <a:alphaModFix/>
          </a:blip>
          <a:stretch>
            <a:fillRect/>
          </a:stretch>
        </p:blipFill>
        <p:spPr>
          <a:xfrm>
            <a:off x="4895101" y="1526402"/>
            <a:ext cx="3925800" cy="3805300"/>
          </a:xfrm>
          <a:prstGeom prst="rect">
            <a:avLst/>
          </a:prstGeom>
          <a:noFill/>
          <a:ln>
            <a:noFill/>
          </a:ln>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34"/>
        <p:cNvGrpSpPr/>
        <p:nvPr/>
      </p:nvGrpSpPr>
      <p:grpSpPr>
        <a:xfrm>
          <a:off x="0" y="0"/>
          <a:ext cx="0" cy="0"/>
          <a:chOff x="0" y="0"/>
          <a:chExt cx="0" cy="0"/>
        </a:xfrm>
      </p:grpSpPr>
      <p:sp>
        <p:nvSpPr>
          <p:cNvPr id="235" name="Google Shape;235;p35"/>
          <p:cNvSpPr txBox="1">
            <a:spLocks noGrp="1"/>
          </p:cNvSpPr>
          <p:nvPr>
            <p:ph type="title"/>
          </p:nvPr>
        </p:nvSpPr>
        <p:spPr>
          <a:xfrm>
            <a:off x="265500" y="8665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2. Le retrait</a:t>
            </a:r>
            <a:endParaRPr/>
          </a:p>
        </p:txBody>
      </p:sp>
      <p:sp>
        <p:nvSpPr>
          <p:cNvPr id="236" name="Google Shape;236;p35"/>
          <p:cNvSpPr txBox="1">
            <a:spLocks noGrp="1"/>
          </p:cNvSpPr>
          <p:nvPr>
            <p:ph type="subTitle" idx="1"/>
          </p:nvPr>
        </p:nvSpPr>
        <p:spPr>
          <a:xfrm>
            <a:off x="265500" y="2321058"/>
            <a:ext cx="4045200" cy="16467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fr-CA" sz="2400"/>
              <a:t>Essaie d’éviter le conflit (quitte la pièce ou change de sujet)</a:t>
            </a:r>
            <a:endParaRPr sz="2400"/>
          </a:p>
        </p:txBody>
      </p:sp>
      <p:sp>
        <p:nvSpPr>
          <p:cNvPr id="237" name="Google Shape;237;p35"/>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238" name="Google Shape;238;p35"/>
          <p:cNvPicPr preferRelativeResize="0"/>
          <p:nvPr/>
        </p:nvPicPr>
        <p:blipFill>
          <a:blip r:embed="rId3">
            <a:alphaModFix/>
          </a:blip>
          <a:stretch>
            <a:fillRect/>
          </a:stretch>
        </p:blipFill>
        <p:spPr>
          <a:xfrm>
            <a:off x="4871488" y="1979125"/>
            <a:ext cx="3973025" cy="2648675"/>
          </a:xfrm>
          <a:prstGeom prst="rect">
            <a:avLst/>
          </a:prstGeom>
          <a:noFill/>
          <a:ln>
            <a:noFill/>
          </a:ln>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242"/>
        <p:cNvGrpSpPr/>
        <p:nvPr/>
      </p:nvGrpSpPr>
      <p:grpSpPr>
        <a:xfrm>
          <a:off x="0" y="0"/>
          <a:ext cx="0" cy="0"/>
          <a:chOff x="0" y="0"/>
          <a:chExt cx="0" cy="0"/>
        </a:xfrm>
      </p:grpSpPr>
      <p:sp>
        <p:nvSpPr>
          <p:cNvPr id="243" name="Google Shape;243;p36"/>
          <p:cNvSpPr txBox="1">
            <a:spLocks noGrp="1"/>
          </p:cNvSpPr>
          <p:nvPr>
            <p:ph type="title"/>
          </p:nvPr>
        </p:nvSpPr>
        <p:spPr>
          <a:xfrm>
            <a:off x="265500" y="211933"/>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3. Le compromis</a:t>
            </a:r>
            <a:endParaRPr/>
          </a:p>
        </p:txBody>
      </p:sp>
      <p:sp>
        <p:nvSpPr>
          <p:cNvPr id="244" name="Google Shape;244;p36"/>
          <p:cNvSpPr txBox="1">
            <a:spLocks noGrp="1"/>
          </p:cNvSpPr>
          <p:nvPr>
            <p:ph type="subTitle" idx="1"/>
          </p:nvPr>
        </p:nvSpPr>
        <p:spPr>
          <a:xfrm>
            <a:off x="265500" y="2605708"/>
            <a:ext cx="4045200" cy="164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fr-CA" sz="2400"/>
              <a:t>Tente de trouver une solution qui va plaire aux deux partis</a:t>
            </a:r>
            <a:endParaRPr sz="2400"/>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fr-CA" sz="2400"/>
              <a:t>Concessions mutuelles</a:t>
            </a:r>
            <a:endParaRPr sz="2400"/>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fr-CA" sz="2400"/>
              <a:t>Considère l’autre </a:t>
            </a:r>
            <a:endParaRPr sz="2400"/>
          </a:p>
        </p:txBody>
      </p:sp>
      <p:sp>
        <p:nvSpPr>
          <p:cNvPr id="245" name="Google Shape;245;p36"/>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246" name="Google Shape;246;p36"/>
          <p:cNvPicPr preferRelativeResize="0"/>
          <p:nvPr/>
        </p:nvPicPr>
        <p:blipFill>
          <a:blip r:embed="rId3">
            <a:alphaModFix/>
          </a:blip>
          <a:stretch>
            <a:fillRect/>
          </a:stretch>
        </p:blipFill>
        <p:spPr>
          <a:xfrm>
            <a:off x="4731300" y="1883049"/>
            <a:ext cx="4307700" cy="3117975"/>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50"/>
        <p:cNvGrpSpPr/>
        <p:nvPr/>
      </p:nvGrpSpPr>
      <p:grpSpPr>
        <a:xfrm>
          <a:off x="0" y="0"/>
          <a:ext cx="0" cy="0"/>
          <a:chOff x="0" y="0"/>
          <a:chExt cx="0" cy="0"/>
        </a:xfrm>
      </p:grpSpPr>
      <p:sp>
        <p:nvSpPr>
          <p:cNvPr id="251" name="Google Shape;251;p37"/>
          <p:cNvSpPr txBox="1">
            <a:spLocks noGrp="1"/>
          </p:cNvSpPr>
          <p:nvPr>
            <p:ph type="title"/>
          </p:nvPr>
        </p:nvSpPr>
        <p:spPr>
          <a:xfrm>
            <a:off x="265500" y="-101217"/>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4. Le refoulement</a:t>
            </a:r>
            <a:endParaRPr/>
          </a:p>
        </p:txBody>
      </p:sp>
      <p:sp>
        <p:nvSpPr>
          <p:cNvPr id="252" name="Google Shape;252;p37"/>
          <p:cNvSpPr txBox="1">
            <a:spLocks noGrp="1"/>
          </p:cNvSpPr>
          <p:nvPr>
            <p:ph type="subTitle" idx="1"/>
          </p:nvPr>
        </p:nvSpPr>
        <p:spPr>
          <a:xfrm>
            <a:off x="265500" y="2133183"/>
            <a:ext cx="4045200" cy="1646700"/>
          </a:xfrm>
          <a:prstGeom prst="rect">
            <a:avLst/>
          </a:prstGeom>
        </p:spPr>
        <p:txBody>
          <a:bodyPr spcFirstLastPara="1" wrap="square" lIns="91425" tIns="91425" rIns="91425" bIns="91425" anchor="t" anchorCtr="0">
            <a:noAutofit/>
          </a:bodyPr>
          <a:lstStyle/>
          <a:p>
            <a:pPr marL="457200" lvl="0" indent="-381000" algn="l" rtl="0">
              <a:spcBef>
                <a:spcPts val="0"/>
              </a:spcBef>
              <a:spcAft>
                <a:spcPts val="0"/>
              </a:spcAft>
              <a:buSzPts val="2400"/>
              <a:buChar char="-"/>
            </a:pPr>
            <a:r>
              <a:rPr lang="fr-CA" sz="2400"/>
              <a:t>Se retire psychologiquement du conflit</a:t>
            </a:r>
            <a:endParaRPr sz="2400"/>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fr-CA" sz="2400"/>
              <a:t>N’exprime pas son point de vue</a:t>
            </a:r>
            <a:endParaRPr sz="2400"/>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fr-CA" sz="2400"/>
              <a:t>Évite la confrontation pour ne pas déplaire aux autres</a:t>
            </a:r>
            <a:endParaRPr sz="2400"/>
          </a:p>
          <a:p>
            <a:pPr marL="457200" lvl="0" indent="0" algn="l" rtl="0">
              <a:spcBef>
                <a:spcPts val="0"/>
              </a:spcBef>
              <a:spcAft>
                <a:spcPts val="0"/>
              </a:spcAft>
              <a:buNone/>
            </a:pPr>
            <a:endParaRPr sz="2400"/>
          </a:p>
          <a:p>
            <a:pPr marL="457200" lvl="0" indent="-381000" algn="l" rtl="0">
              <a:spcBef>
                <a:spcPts val="0"/>
              </a:spcBef>
              <a:spcAft>
                <a:spcPts val="0"/>
              </a:spcAft>
              <a:buSzPts val="2400"/>
              <a:buChar char="-"/>
            </a:pPr>
            <a:r>
              <a:rPr lang="fr-CA" sz="2400"/>
              <a:t>« </a:t>
            </a:r>
            <a:r>
              <a:rPr lang="fr-CA" sz="2400" i="1"/>
              <a:t>People pleaser</a:t>
            </a:r>
            <a:r>
              <a:rPr lang="fr-CA" sz="2400"/>
              <a:t> »</a:t>
            </a:r>
            <a:endParaRPr sz="2400"/>
          </a:p>
        </p:txBody>
      </p:sp>
      <p:sp>
        <p:nvSpPr>
          <p:cNvPr id="253" name="Google Shape;253;p37"/>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254" name="Google Shape;254;p37"/>
          <p:cNvPicPr preferRelativeResize="0"/>
          <p:nvPr/>
        </p:nvPicPr>
        <p:blipFill>
          <a:blip r:embed="rId3">
            <a:alphaModFix/>
          </a:blip>
          <a:stretch>
            <a:fillRect/>
          </a:stretch>
        </p:blipFill>
        <p:spPr>
          <a:xfrm>
            <a:off x="4650716" y="1957475"/>
            <a:ext cx="4414575" cy="2943050"/>
          </a:xfrm>
          <a:prstGeom prst="rect">
            <a:avLst/>
          </a:prstGeom>
          <a:noFill/>
          <a:ln>
            <a:noFill/>
          </a:ln>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8"/>
          <p:cNvSpPr txBox="1">
            <a:spLocks noGrp="1"/>
          </p:cNvSpPr>
          <p:nvPr>
            <p:ph type="title"/>
          </p:nvPr>
        </p:nvSpPr>
        <p:spPr>
          <a:xfrm>
            <a:off x="265500" y="25890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5. Le partage des points de vue</a:t>
            </a:r>
            <a:endParaRPr/>
          </a:p>
        </p:txBody>
      </p:sp>
      <p:sp>
        <p:nvSpPr>
          <p:cNvPr id="260" name="Google Shape;260;p38"/>
          <p:cNvSpPr txBox="1">
            <a:spLocks noGrp="1"/>
          </p:cNvSpPr>
          <p:nvPr>
            <p:ph type="subTitle" idx="1"/>
          </p:nvPr>
        </p:nvSpPr>
        <p:spPr>
          <a:xfrm>
            <a:off x="265500" y="2493308"/>
            <a:ext cx="4045200" cy="1646700"/>
          </a:xfrm>
          <a:prstGeom prst="rect">
            <a:avLst/>
          </a:prstGeom>
        </p:spPr>
        <p:txBody>
          <a:bodyPr spcFirstLastPara="1" wrap="square" lIns="91425" tIns="91425" rIns="91425" bIns="91425" anchor="t" anchorCtr="0">
            <a:normAutofit fontScale="92500"/>
          </a:bodyPr>
          <a:lstStyle/>
          <a:p>
            <a:pPr marL="457200" lvl="0" indent="-381000" algn="just" rtl="0">
              <a:spcBef>
                <a:spcPts val="0"/>
              </a:spcBef>
              <a:spcAft>
                <a:spcPts val="0"/>
              </a:spcAft>
              <a:buSzPts val="2400"/>
              <a:buChar char="-"/>
            </a:pPr>
            <a:r>
              <a:rPr lang="fr-CA" sz="2400"/>
              <a:t>Cherche une solution</a:t>
            </a:r>
            <a:endParaRPr sz="2400"/>
          </a:p>
          <a:p>
            <a:pPr marL="457200" lvl="0" indent="0" algn="just" rtl="0">
              <a:spcBef>
                <a:spcPts val="0"/>
              </a:spcBef>
              <a:spcAft>
                <a:spcPts val="0"/>
              </a:spcAft>
              <a:buNone/>
            </a:pPr>
            <a:endParaRPr sz="2400"/>
          </a:p>
          <a:p>
            <a:pPr marL="457200" lvl="0" indent="-381000" algn="just" rtl="0">
              <a:spcBef>
                <a:spcPts val="0"/>
              </a:spcBef>
              <a:spcAft>
                <a:spcPts val="0"/>
              </a:spcAft>
              <a:buSzPts val="2400"/>
              <a:buChar char="-"/>
            </a:pPr>
            <a:r>
              <a:rPr lang="fr-CA" sz="2400"/>
              <a:t>Tente de comprendre les points de vue des autres</a:t>
            </a:r>
            <a:endParaRPr sz="2400"/>
          </a:p>
        </p:txBody>
      </p:sp>
      <p:sp>
        <p:nvSpPr>
          <p:cNvPr id="261" name="Google Shape;261;p38"/>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262" name="Google Shape;262;p38"/>
          <p:cNvPicPr preferRelativeResize="0"/>
          <p:nvPr/>
        </p:nvPicPr>
        <p:blipFill>
          <a:blip r:embed="rId3">
            <a:alphaModFix/>
          </a:blip>
          <a:stretch>
            <a:fillRect/>
          </a:stretch>
        </p:blipFill>
        <p:spPr>
          <a:xfrm>
            <a:off x="4684725" y="1662600"/>
            <a:ext cx="4321500" cy="3085800"/>
          </a:xfrm>
          <a:prstGeom prst="rect">
            <a:avLst/>
          </a:prstGeom>
          <a:noFill/>
          <a:ln>
            <a:noFill/>
          </a:ln>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66"/>
        <p:cNvGrpSpPr/>
        <p:nvPr/>
      </p:nvGrpSpPr>
      <p:grpSpPr>
        <a:xfrm>
          <a:off x="0" y="0"/>
          <a:ext cx="0" cy="0"/>
          <a:chOff x="0" y="0"/>
          <a:chExt cx="0" cy="0"/>
        </a:xfrm>
      </p:grpSpPr>
      <p:sp>
        <p:nvSpPr>
          <p:cNvPr id="267" name="Google Shape;267;p39"/>
          <p:cNvSpPr txBox="1">
            <a:spLocks noGrp="1"/>
          </p:cNvSpPr>
          <p:nvPr>
            <p:ph type="title"/>
          </p:nvPr>
        </p:nvSpPr>
        <p:spPr>
          <a:xfrm>
            <a:off x="286350" y="679300"/>
            <a:ext cx="85713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4800"/>
              <a:t>Toi, quelle attitude adopte-tu lors d’un conflit de valeur ?</a:t>
            </a:r>
            <a:endParaRPr sz="4800"/>
          </a:p>
        </p:txBody>
      </p:sp>
      <p:pic>
        <p:nvPicPr>
          <p:cNvPr id="268" name="Google Shape;268;p39"/>
          <p:cNvPicPr preferRelativeResize="0"/>
          <p:nvPr/>
        </p:nvPicPr>
        <p:blipFill>
          <a:blip r:embed="rId3">
            <a:alphaModFix/>
          </a:blip>
          <a:stretch>
            <a:fillRect/>
          </a:stretch>
        </p:blipFill>
        <p:spPr>
          <a:xfrm>
            <a:off x="177750" y="2729750"/>
            <a:ext cx="8839201" cy="2695385"/>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Google Shape;273;p40"/>
          <p:cNvSpPr txBox="1">
            <a:spLocks noGrp="1"/>
          </p:cNvSpPr>
          <p:nvPr>
            <p:ph type="title"/>
          </p:nvPr>
        </p:nvSpPr>
        <p:spPr>
          <a:xfrm>
            <a:off x="311700" y="1086400"/>
            <a:ext cx="85713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9600"/>
              <a:t>Les normes</a:t>
            </a:r>
            <a:endParaRPr sz="9600"/>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1"/>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Qu’est-ce qu’une norme ?</a:t>
            </a:r>
            <a:endParaRPr/>
          </a:p>
        </p:txBody>
      </p:sp>
      <p:sp>
        <p:nvSpPr>
          <p:cNvPr id="279" name="Google Shape;279;p41"/>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Char char="-"/>
            </a:pPr>
            <a:r>
              <a:rPr lang="fr-CA" sz="2100">
                <a:highlight>
                  <a:srgbClr val="00FF00"/>
                </a:highlight>
              </a:rPr>
              <a:t>Exigence morale</a:t>
            </a:r>
            <a:r>
              <a:rPr lang="fr-CA" sz="2100"/>
              <a:t> qui balise (délimiter, contrôler) un comportement</a:t>
            </a:r>
            <a:endParaRPr sz="2100"/>
          </a:p>
          <a:p>
            <a:pPr marL="457200" lvl="0" indent="-361950" algn="l" rtl="0">
              <a:spcBef>
                <a:spcPts val="0"/>
              </a:spcBef>
              <a:spcAft>
                <a:spcPts val="0"/>
              </a:spcAft>
              <a:buSzPts val="2100"/>
              <a:buChar char="-"/>
            </a:pPr>
            <a:r>
              <a:rPr lang="fr-CA" sz="2100"/>
              <a:t>Ce sont les </a:t>
            </a:r>
            <a:r>
              <a:rPr lang="fr-CA" sz="2100">
                <a:highlight>
                  <a:srgbClr val="00FF00"/>
                </a:highlight>
              </a:rPr>
              <a:t>comportements et les attitudes à adopter</a:t>
            </a:r>
            <a:r>
              <a:rPr lang="fr-CA" sz="2100"/>
              <a:t> en société et qu’on considère comme </a:t>
            </a:r>
            <a:r>
              <a:rPr lang="fr-CA" sz="2100">
                <a:highlight>
                  <a:srgbClr val="00FF00"/>
                </a:highlight>
              </a:rPr>
              <a:t>normaux</a:t>
            </a:r>
            <a:endParaRPr sz="2100">
              <a:highlight>
                <a:srgbClr val="00FF00"/>
              </a:highlight>
            </a:endParaRPr>
          </a:p>
          <a:p>
            <a:pPr marL="457200" lvl="0" indent="-361950" algn="l" rtl="0">
              <a:spcBef>
                <a:spcPts val="0"/>
              </a:spcBef>
              <a:spcAft>
                <a:spcPts val="0"/>
              </a:spcAft>
              <a:buSzPts val="2100"/>
              <a:buChar char="-"/>
            </a:pPr>
            <a:r>
              <a:rPr lang="fr-CA" sz="2100"/>
              <a:t>Régit un cadre d’agissement moral et respectueux</a:t>
            </a:r>
            <a:endParaRPr sz="2100"/>
          </a:p>
          <a:p>
            <a:pPr marL="457200" lvl="0" indent="-361950" algn="l" rtl="0">
              <a:spcBef>
                <a:spcPts val="0"/>
              </a:spcBef>
              <a:spcAft>
                <a:spcPts val="0"/>
              </a:spcAft>
              <a:buSzPts val="2100"/>
              <a:buChar char="-"/>
            </a:pPr>
            <a:r>
              <a:rPr lang="fr-CA" sz="2100"/>
              <a:t>Ce sont des règles …</a:t>
            </a:r>
            <a:endParaRPr sz="2100"/>
          </a:p>
          <a:p>
            <a:pPr marL="1371600" lvl="0" indent="0" algn="l" rtl="0">
              <a:spcBef>
                <a:spcPts val="1200"/>
              </a:spcBef>
              <a:spcAft>
                <a:spcPts val="0"/>
              </a:spcAft>
              <a:buNone/>
            </a:pPr>
            <a:r>
              <a:rPr lang="fr-CA" sz="2100"/>
              <a:t>- </a:t>
            </a:r>
            <a:r>
              <a:rPr lang="fr-CA" sz="2100" u="sng"/>
              <a:t>Écrites </a:t>
            </a:r>
            <a:r>
              <a:rPr lang="fr-CA" sz="2100"/>
              <a:t>: Des lois, des règles </a:t>
            </a:r>
            <a:endParaRPr sz="2100"/>
          </a:p>
          <a:p>
            <a:pPr marL="1371600" lvl="0" indent="0" algn="l" rtl="0">
              <a:spcBef>
                <a:spcPts val="1200"/>
              </a:spcBef>
              <a:spcAft>
                <a:spcPts val="1200"/>
              </a:spcAft>
              <a:buNone/>
            </a:pPr>
            <a:r>
              <a:rPr lang="fr-CA" sz="2100"/>
              <a:t>- </a:t>
            </a:r>
            <a:r>
              <a:rPr lang="fr-CA" sz="2100" u="sng"/>
              <a:t>Non-écrites</a:t>
            </a:r>
            <a:r>
              <a:rPr lang="fr-CA" sz="2100"/>
              <a:t> : Habitudes, bonne conduite, pas officiellement interdit, mais très mal vu</a:t>
            </a:r>
            <a:endParaRPr sz="2100"/>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3"/>
        <p:cNvGrpSpPr/>
        <p:nvPr/>
      </p:nvGrpSpPr>
      <p:grpSpPr>
        <a:xfrm>
          <a:off x="0" y="0"/>
          <a:ext cx="0" cy="0"/>
          <a:chOff x="0" y="0"/>
          <a:chExt cx="0" cy="0"/>
        </a:xfrm>
      </p:grpSpPr>
      <p:sp>
        <p:nvSpPr>
          <p:cNvPr id="284" name="Google Shape;284;p42"/>
          <p:cNvSpPr txBox="1">
            <a:spLocks noGrp="1"/>
          </p:cNvSpPr>
          <p:nvPr>
            <p:ph type="title"/>
          </p:nvPr>
        </p:nvSpPr>
        <p:spPr>
          <a:xfrm>
            <a:off x="859700" y="593375"/>
            <a:ext cx="2697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CA"/>
              <a:t>Normes écrites</a:t>
            </a:r>
            <a:endParaRPr/>
          </a:p>
        </p:txBody>
      </p:sp>
      <p:sp>
        <p:nvSpPr>
          <p:cNvPr id="285" name="Google Shape;285;p42"/>
          <p:cNvSpPr txBox="1">
            <a:spLocks noGrp="1"/>
          </p:cNvSpPr>
          <p:nvPr>
            <p:ph type="body" idx="1"/>
          </p:nvPr>
        </p:nvSpPr>
        <p:spPr>
          <a:xfrm>
            <a:off x="311700" y="1688233"/>
            <a:ext cx="3999900" cy="4403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fr-CA" sz="2000"/>
              <a:t>Ne pas courir autour d’une piscine</a:t>
            </a:r>
            <a:endParaRPr sz="2000"/>
          </a:p>
          <a:p>
            <a:pPr marL="457200" lvl="0" indent="-355600" algn="l" rtl="0">
              <a:spcBef>
                <a:spcPts val="0"/>
              </a:spcBef>
              <a:spcAft>
                <a:spcPts val="0"/>
              </a:spcAft>
              <a:buSzPts val="2000"/>
              <a:buChar char="-"/>
            </a:pPr>
            <a:r>
              <a:rPr lang="fr-CA" sz="2000"/>
              <a:t>Ne pas utiliser son cellulaire en classe</a:t>
            </a:r>
            <a:endParaRPr sz="2000"/>
          </a:p>
          <a:p>
            <a:pPr marL="457200" lvl="0" indent="-355600" algn="l" rtl="0">
              <a:spcBef>
                <a:spcPts val="0"/>
              </a:spcBef>
              <a:spcAft>
                <a:spcPts val="0"/>
              </a:spcAft>
              <a:buSzPts val="2000"/>
              <a:buChar char="-"/>
            </a:pPr>
            <a:r>
              <a:rPr lang="fr-CA" sz="2000"/>
              <a:t>L’horaire de l’école (les périodes, les pauses et le dîner)</a:t>
            </a:r>
            <a:endParaRPr sz="2000"/>
          </a:p>
          <a:p>
            <a:pPr marL="457200" lvl="0" indent="-355600" algn="l" rtl="0">
              <a:spcBef>
                <a:spcPts val="0"/>
              </a:spcBef>
              <a:spcAft>
                <a:spcPts val="0"/>
              </a:spcAft>
              <a:buSzPts val="2000"/>
              <a:buChar char="-"/>
            </a:pPr>
            <a:r>
              <a:rPr lang="fr-CA" sz="2000"/>
              <a:t>Le code de la route</a:t>
            </a:r>
            <a:endParaRPr sz="2000"/>
          </a:p>
        </p:txBody>
      </p:sp>
      <p:sp>
        <p:nvSpPr>
          <p:cNvPr id="286" name="Google Shape;286;p42"/>
          <p:cNvSpPr txBox="1">
            <a:spLocks noGrp="1"/>
          </p:cNvSpPr>
          <p:nvPr>
            <p:ph type="body" idx="2"/>
          </p:nvPr>
        </p:nvSpPr>
        <p:spPr>
          <a:xfrm>
            <a:off x="4832400" y="1688233"/>
            <a:ext cx="3999900" cy="4403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fr-CA" sz="2000"/>
              <a:t>Céder son siège aux personnes âgées, aux personnes en situation de handicap ou aux femmes enceintes dans les transports en commun</a:t>
            </a:r>
            <a:endParaRPr sz="2000"/>
          </a:p>
          <a:p>
            <a:pPr marL="457200" lvl="0" indent="-355600" algn="l" rtl="0">
              <a:spcBef>
                <a:spcPts val="0"/>
              </a:spcBef>
              <a:spcAft>
                <a:spcPts val="0"/>
              </a:spcAft>
              <a:buSzPts val="2000"/>
              <a:buChar char="-"/>
            </a:pPr>
            <a:r>
              <a:rPr lang="fr-CA" sz="2000"/>
              <a:t>Serrer la main d’une personne qu’on vient de rencontrer</a:t>
            </a:r>
            <a:endParaRPr sz="2000"/>
          </a:p>
          <a:p>
            <a:pPr marL="457200" lvl="0" indent="-355600" algn="l" rtl="0">
              <a:spcBef>
                <a:spcPts val="0"/>
              </a:spcBef>
              <a:spcAft>
                <a:spcPts val="0"/>
              </a:spcAft>
              <a:buSzPts val="2000"/>
              <a:buChar char="-"/>
            </a:pPr>
            <a:r>
              <a:rPr lang="fr-CA" sz="2000"/>
              <a:t>Ne pas parler au téléphone avec la fonction haut-parleur en public</a:t>
            </a:r>
            <a:endParaRPr sz="2000"/>
          </a:p>
        </p:txBody>
      </p:sp>
      <p:sp>
        <p:nvSpPr>
          <p:cNvPr id="287" name="Google Shape;287;p42"/>
          <p:cNvSpPr txBox="1">
            <a:spLocks noGrp="1"/>
          </p:cNvSpPr>
          <p:nvPr>
            <p:ph type="title"/>
          </p:nvPr>
        </p:nvSpPr>
        <p:spPr>
          <a:xfrm>
            <a:off x="5309250" y="593375"/>
            <a:ext cx="3046200" cy="943200"/>
          </a:xfrm>
          <a:prstGeom prst="rect">
            <a:avLst/>
          </a:prstGeom>
        </p:spPr>
        <p:txBody>
          <a:bodyPr spcFirstLastPara="1" wrap="square" lIns="91425" tIns="91425" rIns="91425" bIns="91425" anchor="t" anchorCtr="0">
            <a:normAutofit fontScale="90000"/>
          </a:bodyPr>
          <a:lstStyle/>
          <a:p>
            <a:pPr marL="0" lvl="0" indent="0" algn="l" rtl="0">
              <a:spcBef>
                <a:spcPts val="0"/>
              </a:spcBef>
              <a:spcAft>
                <a:spcPts val="0"/>
              </a:spcAft>
              <a:buNone/>
            </a:pPr>
            <a:r>
              <a:rPr lang="fr-CA"/>
              <a:t>Normes non-écrites</a:t>
            </a: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87"/>
        <p:cNvGrpSpPr/>
        <p:nvPr/>
      </p:nvGrpSpPr>
      <p:grpSpPr>
        <a:xfrm>
          <a:off x="0" y="0"/>
          <a:ext cx="0" cy="0"/>
          <a:chOff x="0" y="0"/>
          <a:chExt cx="0" cy="0"/>
        </a:xfrm>
      </p:grpSpPr>
      <p:sp>
        <p:nvSpPr>
          <p:cNvPr id="88" name="Google Shape;88;p16"/>
          <p:cNvSpPr txBox="1">
            <a:spLocks noGrp="1"/>
          </p:cNvSpPr>
          <p:nvPr>
            <p:ph type="title"/>
          </p:nvPr>
        </p:nvSpPr>
        <p:spPr>
          <a:xfrm>
            <a:off x="311700" y="1086400"/>
            <a:ext cx="85713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9600"/>
              <a:t>Les valeurs</a:t>
            </a:r>
            <a:endParaRPr sz="9600"/>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3"/>
          <p:cNvSpPr txBox="1">
            <a:spLocks noGrp="1"/>
          </p:cNvSpPr>
          <p:nvPr>
            <p:ph type="title"/>
          </p:nvPr>
        </p:nvSpPr>
        <p:spPr>
          <a:xfrm>
            <a:off x="286350" y="522725"/>
            <a:ext cx="8571300" cy="1256100"/>
          </a:xfrm>
          <a:prstGeom prst="rect">
            <a:avLst/>
          </a:prstGeom>
        </p:spPr>
        <p:txBody>
          <a:bodyPr spcFirstLastPara="1" wrap="square" lIns="91425" tIns="91425" rIns="91425" bIns="91425" anchor="ctr" anchorCtr="0">
            <a:normAutofit fontScale="90000"/>
          </a:bodyPr>
          <a:lstStyle/>
          <a:p>
            <a:pPr marL="0" lvl="0" indent="0" algn="ctr" rtl="0">
              <a:spcBef>
                <a:spcPts val="0"/>
              </a:spcBef>
              <a:spcAft>
                <a:spcPts val="0"/>
              </a:spcAft>
              <a:buNone/>
            </a:pPr>
            <a:r>
              <a:rPr lang="fr-CA" sz="4800"/>
              <a:t>Écris des exemples de normes écrites et non-écrites</a:t>
            </a:r>
            <a:endParaRPr sz="4800"/>
          </a:p>
        </p:txBody>
      </p:sp>
      <p:pic>
        <p:nvPicPr>
          <p:cNvPr id="293" name="Google Shape;293;p43"/>
          <p:cNvPicPr preferRelativeResize="0"/>
          <p:nvPr/>
        </p:nvPicPr>
        <p:blipFill>
          <a:blip r:embed="rId3">
            <a:alphaModFix/>
          </a:blip>
          <a:stretch>
            <a:fillRect/>
          </a:stretch>
        </p:blipFill>
        <p:spPr>
          <a:xfrm>
            <a:off x="152400" y="2964625"/>
            <a:ext cx="8839199" cy="2594226"/>
          </a:xfrm>
          <a:prstGeom prst="rect">
            <a:avLst/>
          </a:prstGeom>
          <a:noFill/>
          <a:ln>
            <a:noFill/>
          </a:ln>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7"/>
        <p:cNvGrpSpPr/>
        <p:nvPr/>
      </p:nvGrpSpPr>
      <p:grpSpPr>
        <a:xfrm>
          <a:off x="0" y="0"/>
          <a:ext cx="0" cy="0"/>
          <a:chOff x="0" y="0"/>
          <a:chExt cx="0" cy="0"/>
        </a:xfrm>
      </p:grpSpPr>
      <p:sp>
        <p:nvSpPr>
          <p:cNvPr id="298" name="Google Shape;298;p4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Les caractéristiques d’une norme</a:t>
            </a:r>
            <a:endParaRPr/>
          </a:p>
        </p:txBody>
      </p:sp>
      <p:sp>
        <p:nvSpPr>
          <p:cNvPr id="299" name="Google Shape;299;p44"/>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fr-CA" sz="2400"/>
              <a:t>Sociale</a:t>
            </a:r>
            <a:endParaRPr sz="2400"/>
          </a:p>
          <a:p>
            <a:pPr marL="457200" lvl="0" indent="-381000" algn="l" rtl="0">
              <a:spcBef>
                <a:spcPts val="0"/>
              </a:spcBef>
              <a:spcAft>
                <a:spcPts val="0"/>
              </a:spcAft>
              <a:buSzPts val="2400"/>
              <a:buChar char="❏"/>
            </a:pPr>
            <a:r>
              <a:rPr lang="fr-CA" sz="2400"/>
              <a:t>Diffuse</a:t>
            </a:r>
            <a:endParaRPr sz="2400"/>
          </a:p>
          <a:p>
            <a:pPr marL="457200" lvl="0" indent="-381000" algn="l" rtl="0">
              <a:spcBef>
                <a:spcPts val="0"/>
              </a:spcBef>
              <a:spcAft>
                <a:spcPts val="0"/>
              </a:spcAft>
              <a:buSzPts val="2400"/>
              <a:buChar char="❏"/>
            </a:pPr>
            <a:r>
              <a:rPr lang="fr-CA" sz="2400"/>
              <a:t>Mouvante</a:t>
            </a:r>
            <a:endParaRPr sz="2400"/>
          </a:p>
          <a:p>
            <a:pPr marL="457200" lvl="0" indent="-381000" algn="l" rtl="0">
              <a:spcBef>
                <a:spcPts val="0"/>
              </a:spcBef>
              <a:spcAft>
                <a:spcPts val="0"/>
              </a:spcAft>
              <a:buSzPts val="2400"/>
              <a:buChar char="❏"/>
            </a:pPr>
            <a:r>
              <a:rPr lang="fr-CA" sz="2400"/>
              <a:t>Sanctionne</a:t>
            </a:r>
            <a:endParaRPr sz="2400"/>
          </a:p>
        </p:txBody>
      </p:sp>
      <p:pic>
        <p:nvPicPr>
          <p:cNvPr id="300" name="Google Shape;300;p44"/>
          <p:cNvPicPr preferRelativeResize="0"/>
          <p:nvPr/>
        </p:nvPicPr>
        <p:blipFill>
          <a:blip r:embed="rId3">
            <a:alphaModFix/>
          </a:blip>
          <a:stretch>
            <a:fillRect/>
          </a:stretch>
        </p:blipFill>
        <p:spPr>
          <a:xfrm>
            <a:off x="3479463" y="1688413"/>
            <a:ext cx="5088350" cy="3831000"/>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4"/>
        <p:cNvGrpSpPr/>
        <p:nvPr/>
      </p:nvGrpSpPr>
      <p:grpSpPr>
        <a:xfrm>
          <a:off x="0" y="0"/>
          <a:ext cx="0" cy="0"/>
          <a:chOff x="0" y="0"/>
          <a:chExt cx="0" cy="0"/>
        </a:xfrm>
      </p:grpSpPr>
      <p:sp>
        <p:nvSpPr>
          <p:cNvPr id="305" name="Google Shape;305;p45"/>
          <p:cNvSpPr txBox="1">
            <a:spLocks noGrp="1"/>
          </p:cNvSpPr>
          <p:nvPr>
            <p:ph type="title"/>
          </p:nvPr>
        </p:nvSpPr>
        <p:spPr>
          <a:xfrm>
            <a:off x="265500" y="180608"/>
            <a:ext cx="4045200" cy="2234400"/>
          </a:xfrm>
          <a:prstGeom prst="rect">
            <a:avLst/>
          </a:prstGeom>
        </p:spPr>
        <p:txBody>
          <a:bodyPr spcFirstLastPara="1" wrap="square" lIns="91425" tIns="91425" rIns="91425" bIns="91425" anchor="b" anchorCtr="0">
            <a:normAutofit/>
          </a:bodyPr>
          <a:lstStyle/>
          <a:p>
            <a:pPr marL="457200" lvl="0" indent="-495300" algn="ctr" rtl="0">
              <a:spcBef>
                <a:spcPts val="0"/>
              </a:spcBef>
              <a:spcAft>
                <a:spcPts val="0"/>
              </a:spcAft>
              <a:buSzPts val="4200"/>
              <a:buAutoNum type="arabicPeriod"/>
            </a:pPr>
            <a:r>
              <a:rPr lang="fr-CA"/>
              <a:t>Sociale</a:t>
            </a:r>
            <a:endParaRPr/>
          </a:p>
        </p:txBody>
      </p:sp>
      <p:sp>
        <p:nvSpPr>
          <p:cNvPr id="306" name="Google Shape;306;p45"/>
          <p:cNvSpPr txBox="1">
            <a:spLocks noGrp="1"/>
          </p:cNvSpPr>
          <p:nvPr>
            <p:ph type="subTitle" idx="1"/>
          </p:nvPr>
        </p:nvSpPr>
        <p:spPr>
          <a:xfrm>
            <a:off x="265500" y="3009518"/>
            <a:ext cx="4045200" cy="3056100"/>
          </a:xfrm>
          <a:prstGeom prst="rect">
            <a:avLst/>
          </a:prstGeom>
        </p:spPr>
        <p:txBody>
          <a:bodyPr spcFirstLastPara="1" wrap="square" lIns="91425" tIns="91425" rIns="91425" bIns="91425" anchor="t" anchorCtr="0">
            <a:normAutofit/>
          </a:bodyPr>
          <a:lstStyle/>
          <a:p>
            <a:pPr marL="457200" lvl="0" indent="-361950" algn="just" rtl="0">
              <a:spcBef>
                <a:spcPts val="0"/>
              </a:spcBef>
              <a:spcAft>
                <a:spcPts val="0"/>
              </a:spcAft>
              <a:buSzPts val="2100"/>
              <a:buChar char="-"/>
            </a:pPr>
            <a:r>
              <a:rPr lang="fr-CA"/>
              <a:t>Norme présente dans un groupe ou une société</a:t>
            </a:r>
            <a:endParaRPr/>
          </a:p>
          <a:p>
            <a:pPr marL="457200" lvl="0" indent="0" algn="just" rtl="0">
              <a:spcBef>
                <a:spcPts val="0"/>
              </a:spcBef>
              <a:spcAft>
                <a:spcPts val="0"/>
              </a:spcAft>
              <a:buNone/>
            </a:pPr>
            <a:endParaRPr/>
          </a:p>
          <a:p>
            <a:pPr marL="457200" lvl="0" indent="-361950" algn="just" rtl="0">
              <a:spcBef>
                <a:spcPts val="0"/>
              </a:spcBef>
              <a:spcAft>
                <a:spcPts val="0"/>
              </a:spcAft>
              <a:buSzPts val="2100"/>
              <a:buChar char="-"/>
            </a:pPr>
            <a:r>
              <a:rPr lang="fr-CA"/>
              <a:t>Elle est acceptée par la </a:t>
            </a:r>
            <a:r>
              <a:rPr lang="fr-CA">
                <a:highlight>
                  <a:srgbClr val="00FF00"/>
                </a:highlight>
              </a:rPr>
              <a:t>majorité</a:t>
            </a:r>
            <a:endParaRPr>
              <a:highlight>
                <a:srgbClr val="00FF00"/>
              </a:highlight>
            </a:endParaRPr>
          </a:p>
          <a:p>
            <a:pPr marL="457200" lvl="0" indent="0" algn="l" rtl="0">
              <a:spcBef>
                <a:spcPts val="0"/>
              </a:spcBef>
              <a:spcAft>
                <a:spcPts val="0"/>
              </a:spcAft>
              <a:buNone/>
            </a:pPr>
            <a:endParaRPr/>
          </a:p>
        </p:txBody>
      </p:sp>
      <p:sp>
        <p:nvSpPr>
          <p:cNvPr id="307" name="Google Shape;307;p45"/>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308" name="Google Shape;308;p45"/>
          <p:cNvPicPr preferRelativeResize="0"/>
          <p:nvPr/>
        </p:nvPicPr>
        <p:blipFill>
          <a:blip r:embed="rId3">
            <a:alphaModFix/>
          </a:blip>
          <a:stretch>
            <a:fillRect/>
          </a:stretch>
        </p:blipFill>
        <p:spPr>
          <a:xfrm>
            <a:off x="4722350" y="1139875"/>
            <a:ext cx="4330825" cy="433087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46"/>
          <p:cNvSpPr txBox="1">
            <a:spLocks noGrp="1"/>
          </p:cNvSpPr>
          <p:nvPr>
            <p:ph type="title"/>
          </p:nvPr>
        </p:nvSpPr>
        <p:spPr>
          <a:xfrm>
            <a:off x="1435608" y="274638"/>
            <a:ext cx="749808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3870"/>
              <a:buFont typeface="Gill Sans"/>
              <a:buNone/>
            </a:pPr>
            <a:r>
              <a:rPr lang="fr-CA" sz="3870"/>
              <a:t>Majorité qualitative et quantitative</a:t>
            </a:r>
            <a:endParaRPr/>
          </a:p>
        </p:txBody>
      </p:sp>
      <p:sp>
        <p:nvSpPr>
          <p:cNvPr id="314" name="Google Shape;314;p46"/>
          <p:cNvSpPr txBox="1">
            <a:spLocks noGrp="1"/>
          </p:cNvSpPr>
          <p:nvPr>
            <p:ph type="body" idx="1"/>
          </p:nvPr>
        </p:nvSpPr>
        <p:spPr>
          <a:xfrm>
            <a:off x="1435608" y="1417650"/>
            <a:ext cx="7498200" cy="4800600"/>
          </a:xfrm>
          <a:prstGeom prst="rect">
            <a:avLst/>
          </a:prstGeom>
          <a:noFill/>
          <a:ln>
            <a:noFill/>
          </a:ln>
        </p:spPr>
        <p:txBody>
          <a:bodyPr spcFirstLastPara="1" wrap="square" lIns="91425" tIns="45700" rIns="91425" bIns="45700" anchor="t" anchorCtr="0">
            <a:normAutofit/>
          </a:bodyPr>
          <a:lstStyle/>
          <a:p>
            <a:pPr marL="365760" lvl="0" indent="-327913" algn="l" rtl="0">
              <a:lnSpc>
                <a:spcPct val="90000"/>
              </a:lnSpc>
              <a:spcBef>
                <a:spcPts val="0"/>
              </a:spcBef>
              <a:spcAft>
                <a:spcPts val="0"/>
              </a:spcAft>
              <a:buSzPts val="3260"/>
              <a:buChar char="●"/>
            </a:pPr>
            <a:r>
              <a:rPr lang="fr-CA" sz="2500"/>
              <a:t>Qualitative (</a:t>
            </a:r>
            <a:r>
              <a:rPr lang="fr-CA" sz="2100"/>
              <a:t>qualité)</a:t>
            </a:r>
            <a:endParaRPr sz="2100"/>
          </a:p>
          <a:p>
            <a:pPr marL="886967" lvl="2" indent="-273049" algn="l" rtl="0">
              <a:lnSpc>
                <a:spcPct val="90000"/>
              </a:lnSpc>
              <a:spcBef>
                <a:spcPts val="480"/>
              </a:spcBef>
              <a:spcAft>
                <a:spcPts val="0"/>
              </a:spcAft>
              <a:buSzPts val="3100"/>
              <a:buChar char="■"/>
            </a:pPr>
            <a:r>
              <a:rPr lang="fr-CA" sz="2100">
                <a:highlight>
                  <a:srgbClr val="00FF00"/>
                </a:highlight>
              </a:rPr>
              <a:t>L’importance de la personne </a:t>
            </a:r>
            <a:r>
              <a:rPr lang="fr-CA" sz="2100"/>
              <a:t>ou du groupe de personne fait en sorte que leur position, </a:t>
            </a:r>
            <a:r>
              <a:rPr lang="fr-CA" sz="2100">
                <a:highlight>
                  <a:srgbClr val="00FF00"/>
                </a:highlight>
              </a:rPr>
              <a:t>leurs recommandations ont plus de poids</a:t>
            </a:r>
            <a:r>
              <a:rPr lang="fr-CA" sz="2100"/>
              <a:t>.</a:t>
            </a:r>
            <a:endParaRPr sz="2100"/>
          </a:p>
          <a:p>
            <a:pPr marL="1097280" lvl="0" indent="0" algn="l" rtl="0">
              <a:lnSpc>
                <a:spcPct val="90000"/>
              </a:lnSpc>
              <a:spcBef>
                <a:spcPts val="400"/>
              </a:spcBef>
              <a:spcAft>
                <a:spcPts val="0"/>
              </a:spcAft>
              <a:buNone/>
            </a:pPr>
            <a:r>
              <a:rPr lang="fr-CA" sz="2100" u="sng"/>
              <a:t>Exemple</a:t>
            </a:r>
            <a:r>
              <a:rPr lang="fr-CA" sz="2100"/>
              <a:t> : Un dentiste recommande de se brosser les dents.</a:t>
            </a:r>
            <a:endParaRPr sz="2100"/>
          </a:p>
          <a:p>
            <a:pPr marL="365760" lvl="0" indent="-327913" algn="l" rtl="0">
              <a:lnSpc>
                <a:spcPct val="90000"/>
              </a:lnSpc>
              <a:spcBef>
                <a:spcPts val="600"/>
              </a:spcBef>
              <a:spcAft>
                <a:spcPts val="0"/>
              </a:spcAft>
              <a:buSzPts val="3260"/>
              <a:buChar char="●"/>
            </a:pPr>
            <a:r>
              <a:rPr lang="fr-CA" sz="2500"/>
              <a:t>Quantitative (le nombre, la quantité)</a:t>
            </a:r>
            <a:endParaRPr sz="2500"/>
          </a:p>
          <a:p>
            <a:pPr marL="886967" lvl="2" indent="-273049" algn="l" rtl="0">
              <a:lnSpc>
                <a:spcPct val="90000"/>
              </a:lnSpc>
              <a:spcBef>
                <a:spcPts val="480"/>
              </a:spcBef>
              <a:spcAft>
                <a:spcPts val="1200"/>
              </a:spcAft>
              <a:buSzPts val="3100"/>
              <a:buChar char="■"/>
            </a:pPr>
            <a:r>
              <a:rPr lang="fr-CA" sz="2100"/>
              <a:t>Plus le groupe est </a:t>
            </a:r>
            <a:r>
              <a:rPr lang="fr-CA" sz="2100">
                <a:highlight>
                  <a:srgbClr val="00FF00"/>
                </a:highlight>
              </a:rPr>
              <a:t>unanime </a:t>
            </a:r>
            <a:r>
              <a:rPr lang="fr-CA" sz="2100"/>
              <a:t>envers quelque chose, plus elle </a:t>
            </a:r>
            <a:r>
              <a:rPr lang="fr-CA" sz="2100">
                <a:highlight>
                  <a:srgbClr val="00FF00"/>
                </a:highlight>
              </a:rPr>
              <a:t>impose la norme</a:t>
            </a:r>
            <a:r>
              <a:rPr lang="fr-CA" sz="2100"/>
              <a:t>. La quantité prime.</a:t>
            </a:r>
            <a:endParaRPr sz="2100"/>
          </a:p>
        </p:txBody>
      </p:sp>
      <p:sp>
        <p:nvSpPr>
          <p:cNvPr id="315" name="Google Shape;315;p46"/>
          <p:cNvSpPr txBox="1"/>
          <p:nvPr/>
        </p:nvSpPr>
        <p:spPr>
          <a:xfrm>
            <a:off x="926925" y="5314175"/>
            <a:ext cx="6403800" cy="9708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800">
                <a:solidFill>
                  <a:schemeClr val="dk2"/>
                </a:solidFill>
                <a:latin typeface="Open Sans"/>
                <a:ea typeface="Open Sans"/>
                <a:cs typeface="Open Sans"/>
                <a:sym typeface="Open Sans"/>
              </a:rPr>
              <a:t>d</a:t>
            </a:r>
            <a:endParaRPr sz="1800">
              <a:solidFill>
                <a:schemeClr val="dk2"/>
              </a:solidFill>
              <a:latin typeface="Open Sans"/>
              <a:ea typeface="Open Sans"/>
              <a:cs typeface="Open Sans"/>
              <a:sym typeface="Open Sans"/>
            </a:endParaRPr>
          </a:p>
        </p:txBody>
      </p:sp>
      <p:pic>
        <p:nvPicPr>
          <p:cNvPr id="316" name="Google Shape;316;p46"/>
          <p:cNvPicPr preferRelativeResize="0"/>
          <p:nvPr/>
        </p:nvPicPr>
        <p:blipFill>
          <a:blip r:embed="rId3">
            <a:alphaModFix/>
          </a:blip>
          <a:stretch>
            <a:fillRect/>
          </a:stretch>
        </p:blipFill>
        <p:spPr>
          <a:xfrm>
            <a:off x="571250" y="5138150"/>
            <a:ext cx="4838700" cy="1466850"/>
          </a:xfrm>
          <a:prstGeom prst="rect">
            <a:avLst/>
          </a:prstGeom>
          <a:noFill/>
          <a:ln w="9525" cap="flat" cmpd="sng">
            <a:solidFill>
              <a:srgbClr val="262626"/>
            </a:solidFill>
            <a:prstDash val="solid"/>
            <a:round/>
            <a:headEnd type="none" w="sm" len="sm"/>
            <a:tailEnd type="none" w="sm" len="sm"/>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1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1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14">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4">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20"/>
        <p:cNvGrpSpPr/>
        <p:nvPr/>
      </p:nvGrpSpPr>
      <p:grpSpPr>
        <a:xfrm>
          <a:off x="0" y="0"/>
          <a:ext cx="0" cy="0"/>
          <a:chOff x="0" y="0"/>
          <a:chExt cx="0" cy="0"/>
        </a:xfrm>
      </p:grpSpPr>
      <p:sp>
        <p:nvSpPr>
          <p:cNvPr id="321" name="Google Shape;321;p47"/>
          <p:cNvSpPr txBox="1">
            <a:spLocks noGrp="1"/>
          </p:cNvSpPr>
          <p:nvPr>
            <p:ph type="title"/>
          </p:nvPr>
        </p:nvSpPr>
        <p:spPr>
          <a:xfrm>
            <a:off x="265500" y="243233"/>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2. Diffuse</a:t>
            </a:r>
            <a:endParaRPr/>
          </a:p>
        </p:txBody>
      </p:sp>
      <p:sp>
        <p:nvSpPr>
          <p:cNvPr id="322" name="Google Shape;322;p47"/>
          <p:cNvSpPr txBox="1">
            <a:spLocks noGrp="1"/>
          </p:cNvSpPr>
          <p:nvPr>
            <p:ph type="subTitle" idx="1"/>
          </p:nvPr>
        </p:nvSpPr>
        <p:spPr>
          <a:xfrm>
            <a:off x="265500" y="2401875"/>
            <a:ext cx="4045200" cy="4383900"/>
          </a:xfrm>
          <a:prstGeom prst="rect">
            <a:avLst/>
          </a:prstGeom>
        </p:spPr>
        <p:txBody>
          <a:bodyPr spcFirstLastPara="1" wrap="square" lIns="91425" tIns="91425" rIns="91425" bIns="91425" anchor="t" anchorCtr="0">
            <a:normAutofit fontScale="92500"/>
          </a:bodyPr>
          <a:lstStyle/>
          <a:p>
            <a:pPr marL="457200" lvl="0" indent="-361950" algn="l" rtl="0">
              <a:spcBef>
                <a:spcPts val="0"/>
              </a:spcBef>
              <a:spcAft>
                <a:spcPts val="0"/>
              </a:spcAft>
              <a:buSzPts val="2100"/>
              <a:buChar char="-"/>
            </a:pPr>
            <a:r>
              <a:rPr lang="fr-CA"/>
              <a:t>Elle provient de plusieurs sources (origines)</a:t>
            </a:r>
            <a:endParaRPr/>
          </a:p>
          <a:p>
            <a:pPr marL="0" lvl="0" indent="0" algn="ctr" rtl="0">
              <a:spcBef>
                <a:spcPts val="0"/>
              </a:spcBef>
              <a:spcAft>
                <a:spcPts val="0"/>
              </a:spcAft>
              <a:buNone/>
            </a:pPr>
            <a:endParaRPr/>
          </a:p>
          <a:p>
            <a:pPr marL="457200" lvl="0" indent="-361950" algn="l" rtl="0">
              <a:spcBef>
                <a:spcPts val="0"/>
              </a:spcBef>
              <a:spcAft>
                <a:spcPts val="0"/>
              </a:spcAft>
              <a:buSzPts val="2100"/>
              <a:buChar char="-"/>
            </a:pPr>
            <a:r>
              <a:rPr lang="fr-CA"/>
              <a:t>Provient d’un réseau complexe d’interaction sociale</a:t>
            </a:r>
            <a:endParaRPr/>
          </a:p>
          <a:p>
            <a:pPr marL="457200" lvl="0" indent="0" algn="l" rtl="0">
              <a:spcBef>
                <a:spcPts val="0"/>
              </a:spcBef>
              <a:spcAft>
                <a:spcPts val="0"/>
              </a:spcAft>
              <a:buNone/>
            </a:pPr>
            <a:endParaRPr/>
          </a:p>
          <a:p>
            <a:pPr marL="457200" lvl="0" indent="-361950" algn="l" rtl="0">
              <a:spcBef>
                <a:spcPts val="0"/>
              </a:spcBef>
              <a:spcAft>
                <a:spcPts val="0"/>
              </a:spcAft>
              <a:buSzPts val="2100"/>
              <a:buChar char="-"/>
            </a:pPr>
            <a:r>
              <a:rPr lang="fr-CA"/>
              <a:t>Conformisme inconscient : </a:t>
            </a:r>
            <a:r>
              <a:rPr lang="fr-CA">
                <a:highlight>
                  <a:srgbClr val="00FF00"/>
                </a:highlight>
              </a:rPr>
              <a:t>on ne connaît pas sa provenance</a:t>
            </a:r>
            <a:r>
              <a:rPr lang="fr-CA"/>
              <a:t>. Les influences sont multiples et à la longue, </a:t>
            </a:r>
            <a:r>
              <a:rPr lang="fr-CA">
                <a:highlight>
                  <a:srgbClr val="00FF00"/>
                </a:highlight>
              </a:rPr>
              <a:t>les individus commencent à se conformer à une norme sans trop savoir pourquoi</a:t>
            </a:r>
            <a:endParaRPr>
              <a:highlight>
                <a:srgbClr val="00FF00"/>
              </a:highlight>
            </a:endParaRPr>
          </a:p>
        </p:txBody>
      </p:sp>
      <p:sp>
        <p:nvSpPr>
          <p:cNvPr id="323" name="Google Shape;323;p47"/>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324" name="Google Shape;324;p47"/>
          <p:cNvPicPr preferRelativeResize="0"/>
          <p:nvPr/>
        </p:nvPicPr>
        <p:blipFill>
          <a:blip r:embed="rId3">
            <a:alphaModFix/>
          </a:blip>
          <a:stretch>
            <a:fillRect/>
          </a:stretch>
        </p:blipFill>
        <p:spPr>
          <a:xfrm>
            <a:off x="4705425" y="2276600"/>
            <a:ext cx="4285900" cy="3114425"/>
          </a:xfrm>
          <a:prstGeom prst="rect">
            <a:avLst/>
          </a:prstGeom>
          <a:noFill/>
          <a:ln>
            <a:noFill/>
          </a:ln>
        </p:spPr>
      </p:pic>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8"/>
        <p:cNvGrpSpPr/>
        <p:nvPr/>
      </p:nvGrpSpPr>
      <p:grpSpPr>
        <a:xfrm>
          <a:off x="0" y="0"/>
          <a:ext cx="0" cy="0"/>
          <a:chOff x="0" y="0"/>
          <a:chExt cx="0" cy="0"/>
        </a:xfrm>
      </p:grpSpPr>
      <p:pic>
        <p:nvPicPr>
          <p:cNvPr id="329" name="Google Shape;329;p48" descr="Pour cette expérience, un groupe de complices est installé dans une salle d’attente. À chaque retentissement d’un « bip », le groupe se lève et se rassoit. Rapidement, ils sont rejoints par une femme qui s’apprête à être piégée.&#10;&#10;Tout d’abord perplexe, la jeune femme va rapidement se conformer aux actions du groupe . Au bout de 3 sonneries, alors qu’elle ne sait absolument pas pourquoi elle le fait, la jeune femme se met à se lever avec le reste du groupe. &#10;&#10;La vidéo prend alors une tournure encore plus hallucinante. Au fur et à mesure, les complices sont appelés un par un et quittent la salle. Ceux qui restent continuent leur manège… jusqu’à ce que la femme se retrouve seule , toujours filmée. Une nouvelle sonnerie retentit et la femme continue de se lever et se rasseoir !Que se passerait-il si une nouvelle personne arrivait sans avoir eu connaissance de l’histoire ? C’est exactement ce que montre la suite de la vidéo avec l’arrivée d’un inconnu prêt à se faire piéger à son tour. &#10;&#10;Les équipes de l’émission, n’en croyant pas leurs yeux, ont décidé de laisser les caméras tourner. Au fur et à mesure que des nouveaux patients entraient dans la salle, ceux-ci se mettaient à leur tour à reproduire le comportement de la jeune femme.La fin de la vidéo montre comment un « rebelle », qui était resté longtemps perplexe face aux actions des autres membres présents dans la salle d’attente, a quand même fini par se conformer au reste du groupe passé un certain temps." title="Expérience hallucinante en caméra cachée sur le conformisme .">
            <a:hlinkClick r:id="rId3"/>
          </p:cNvPr>
          <p:cNvPicPr preferRelativeResize="0"/>
          <p:nvPr/>
        </p:nvPicPr>
        <p:blipFill>
          <a:blip r:embed="rId4">
            <a:alphaModFix/>
          </a:blip>
          <a:stretch>
            <a:fillRect/>
          </a:stretch>
        </p:blipFill>
        <p:spPr>
          <a:xfrm>
            <a:off x="578375" y="861825"/>
            <a:ext cx="7987250" cy="4492825"/>
          </a:xfrm>
          <a:prstGeom prst="rect">
            <a:avLst/>
          </a:prstGeom>
          <a:noFill/>
          <a:ln>
            <a:noFill/>
          </a:ln>
        </p:spPr>
      </p:pic>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3"/>
        <p:cNvGrpSpPr/>
        <p:nvPr/>
      </p:nvGrpSpPr>
      <p:grpSpPr>
        <a:xfrm>
          <a:off x="0" y="0"/>
          <a:ext cx="0" cy="0"/>
          <a:chOff x="0" y="0"/>
          <a:chExt cx="0" cy="0"/>
        </a:xfrm>
      </p:grpSpPr>
      <p:sp>
        <p:nvSpPr>
          <p:cNvPr id="334" name="Google Shape;334;p49"/>
          <p:cNvSpPr txBox="1">
            <a:spLocks noGrp="1"/>
          </p:cNvSpPr>
          <p:nvPr>
            <p:ph type="title"/>
          </p:nvPr>
        </p:nvSpPr>
        <p:spPr>
          <a:xfrm>
            <a:off x="265500" y="10230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3. Mouvante </a:t>
            </a:r>
            <a:endParaRPr/>
          </a:p>
        </p:txBody>
      </p:sp>
      <p:sp>
        <p:nvSpPr>
          <p:cNvPr id="335" name="Google Shape;335;p49"/>
          <p:cNvSpPr txBox="1">
            <a:spLocks noGrp="1"/>
          </p:cNvSpPr>
          <p:nvPr>
            <p:ph type="subTitle" idx="1"/>
          </p:nvPr>
        </p:nvSpPr>
        <p:spPr>
          <a:xfrm>
            <a:off x="159700" y="2336700"/>
            <a:ext cx="4258800" cy="4371000"/>
          </a:xfrm>
          <a:prstGeom prst="rect">
            <a:avLst/>
          </a:prstGeom>
        </p:spPr>
        <p:txBody>
          <a:bodyPr spcFirstLastPara="1" wrap="square" lIns="91425" tIns="91425" rIns="91425" bIns="91425" anchor="t" anchorCtr="0">
            <a:normAutofit/>
          </a:bodyPr>
          <a:lstStyle/>
          <a:p>
            <a:pPr marL="457200" lvl="0" indent="-361950" algn="ctr" rtl="0">
              <a:spcBef>
                <a:spcPts val="0"/>
              </a:spcBef>
              <a:spcAft>
                <a:spcPts val="0"/>
              </a:spcAft>
              <a:buSzPts val="2100"/>
              <a:buChar char="-"/>
            </a:pPr>
            <a:r>
              <a:rPr lang="fr-CA"/>
              <a:t>Les normes ne s’appliquent pas toujours avec la même force</a:t>
            </a:r>
            <a:endParaRPr/>
          </a:p>
          <a:p>
            <a:pPr marL="0" lvl="0" indent="0" algn="ctr" rtl="0">
              <a:spcBef>
                <a:spcPts val="0"/>
              </a:spcBef>
              <a:spcAft>
                <a:spcPts val="0"/>
              </a:spcAft>
              <a:buNone/>
            </a:pPr>
            <a:endParaRPr/>
          </a:p>
          <a:p>
            <a:pPr marL="457200" lvl="0" indent="-361950" algn="ctr" rtl="0">
              <a:spcBef>
                <a:spcPts val="0"/>
              </a:spcBef>
              <a:spcAft>
                <a:spcPts val="0"/>
              </a:spcAft>
              <a:buSzPts val="2100"/>
              <a:buChar char="-"/>
            </a:pPr>
            <a:r>
              <a:rPr lang="fr-CA"/>
              <a:t>La norme </a:t>
            </a:r>
            <a:r>
              <a:rPr lang="fr-CA">
                <a:highlight>
                  <a:srgbClr val="00FF00"/>
                </a:highlight>
              </a:rPr>
              <a:t>peut changer selon le temps et le lieu</a:t>
            </a:r>
            <a:endParaRPr>
              <a:highlight>
                <a:srgbClr val="00FF00"/>
              </a:highlight>
            </a:endParaRPr>
          </a:p>
          <a:p>
            <a:pPr marL="0" lvl="0" indent="0" algn="ctr" rtl="0">
              <a:spcBef>
                <a:spcPts val="0"/>
              </a:spcBef>
              <a:spcAft>
                <a:spcPts val="0"/>
              </a:spcAft>
              <a:buNone/>
            </a:pPr>
            <a:endParaRPr/>
          </a:p>
          <a:p>
            <a:pPr marL="457200" lvl="0" indent="-361950" algn="ctr" rtl="0">
              <a:spcBef>
                <a:spcPts val="0"/>
              </a:spcBef>
              <a:spcAft>
                <a:spcPts val="0"/>
              </a:spcAft>
              <a:buSzPts val="2100"/>
              <a:buChar char="-"/>
            </a:pPr>
            <a:r>
              <a:rPr lang="fr-CA"/>
              <a:t>Parfois, le </a:t>
            </a:r>
            <a:r>
              <a:rPr lang="fr-CA">
                <a:highlight>
                  <a:srgbClr val="00FF00"/>
                </a:highlight>
              </a:rPr>
              <a:t>contexte</a:t>
            </a:r>
            <a:r>
              <a:rPr lang="fr-CA"/>
              <a:t> fait que le degré d’imposition de la norme change (contexte)</a:t>
            </a:r>
            <a:endParaRPr/>
          </a:p>
        </p:txBody>
      </p:sp>
      <p:sp>
        <p:nvSpPr>
          <p:cNvPr id="336" name="Google Shape;336;p4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337" name="Google Shape;337;p49"/>
          <p:cNvPicPr preferRelativeResize="0"/>
          <p:nvPr/>
        </p:nvPicPr>
        <p:blipFill>
          <a:blip r:embed="rId3">
            <a:alphaModFix/>
          </a:blip>
          <a:stretch>
            <a:fillRect/>
          </a:stretch>
        </p:blipFill>
        <p:spPr>
          <a:xfrm>
            <a:off x="4728600" y="2186285"/>
            <a:ext cx="4258800" cy="2839216"/>
          </a:xfrm>
          <a:prstGeom prst="rect">
            <a:avLst/>
          </a:prstGeom>
          <a:noFill/>
          <a:ln>
            <a:noFill/>
          </a:ln>
        </p:spPr>
      </p:pic>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41"/>
        <p:cNvGrpSpPr/>
        <p:nvPr/>
      </p:nvGrpSpPr>
      <p:grpSpPr>
        <a:xfrm>
          <a:off x="0" y="0"/>
          <a:ext cx="0" cy="0"/>
          <a:chOff x="0" y="0"/>
          <a:chExt cx="0" cy="0"/>
        </a:xfrm>
      </p:grpSpPr>
      <p:sp>
        <p:nvSpPr>
          <p:cNvPr id="342" name="Google Shape;342;p50"/>
          <p:cNvSpPr txBox="1">
            <a:spLocks noGrp="1"/>
          </p:cNvSpPr>
          <p:nvPr>
            <p:ph type="title"/>
          </p:nvPr>
        </p:nvSpPr>
        <p:spPr>
          <a:xfrm>
            <a:off x="265500" y="18060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4. Sanctionne</a:t>
            </a:r>
            <a:endParaRPr/>
          </a:p>
        </p:txBody>
      </p:sp>
      <p:sp>
        <p:nvSpPr>
          <p:cNvPr id="343" name="Google Shape;343;p50"/>
          <p:cNvSpPr txBox="1">
            <a:spLocks noGrp="1"/>
          </p:cNvSpPr>
          <p:nvPr>
            <p:ph type="subTitle" idx="1"/>
          </p:nvPr>
        </p:nvSpPr>
        <p:spPr>
          <a:xfrm>
            <a:off x="191025" y="2415000"/>
            <a:ext cx="4211700" cy="4245600"/>
          </a:xfrm>
          <a:prstGeom prst="rect">
            <a:avLst/>
          </a:prstGeom>
        </p:spPr>
        <p:txBody>
          <a:bodyPr spcFirstLastPara="1" wrap="square" lIns="91425" tIns="91425" rIns="91425" bIns="91425" anchor="t" anchorCtr="0">
            <a:normAutofit/>
          </a:bodyPr>
          <a:lstStyle/>
          <a:p>
            <a:pPr marL="457200" lvl="0" indent="-361950" algn="ctr" rtl="0">
              <a:spcBef>
                <a:spcPts val="0"/>
              </a:spcBef>
              <a:spcAft>
                <a:spcPts val="0"/>
              </a:spcAft>
              <a:buSzPts val="2100"/>
              <a:buChar char="-"/>
            </a:pPr>
            <a:r>
              <a:rPr lang="fr-CA"/>
              <a:t>Elle sanctionne en attribuant des </a:t>
            </a:r>
            <a:r>
              <a:rPr lang="fr-CA">
                <a:highlight>
                  <a:srgbClr val="00FF00"/>
                </a:highlight>
              </a:rPr>
              <a:t>amendes ou des sentences</a:t>
            </a:r>
            <a:r>
              <a:rPr lang="fr-CA"/>
              <a:t> (normes écrites)</a:t>
            </a:r>
            <a:endParaRPr/>
          </a:p>
          <a:p>
            <a:pPr marL="0" lvl="0" indent="0" algn="ctr" rtl="0">
              <a:spcBef>
                <a:spcPts val="0"/>
              </a:spcBef>
              <a:spcAft>
                <a:spcPts val="0"/>
              </a:spcAft>
              <a:buNone/>
            </a:pPr>
            <a:endParaRPr/>
          </a:p>
          <a:p>
            <a:pPr marL="457200" lvl="0" indent="-361950" algn="ctr" rtl="0">
              <a:spcBef>
                <a:spcPts val="0"/>
              </a:spcBef>
              <a:spcAft>
                <a:spcPts val="0"/>
              </a:spcAft>
              <a:buSzPts val="2100"/>
              <a:buChar char="-"/>
            </a:pPr>
            <a:r>
              <a:rPr lang="fr-CA"/>
              <a:t>Indirectement par l’intermédiaire du </a:t>
            </a:r>
            <a:r>
              <a:rPr lang="fr-CA">
                <a:highlight>
                  <a:srgbClr val="00FF00"/>
                </a:highlight>
              </a:rPr>
              <a:t>rejet, du ridicule et de la désapprobation</a:t>
            </a:r>
            <a:endParaRPr>
              <a:highlight>
                <a:srgbClr val="00FF00"/>
              </a:highlight>
            </a:endParaRPr>
          </a:p>
        </p:txBody>
      </p:sp>
      <p:sp>
        <p:nvSpPr>
          <p:cNvPr id="344" name="Google Shape;344;p50"/>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345" name="Google Shape;345;p50"/>
          <p:cNvPicPr preferRelativeResize="0"/>
          <p:nvPr/>
        </p:nvPicPr>
        <p:blipFill>
          <a:blip r:embed="rId3">
            <a:alphaModFix/>
          </a:blip>
          <a:stretch>
            <a:fillRect/>
          </a:stretch>
        </p:blipFill>
        <p:spPr>
          <a:xfrm>
            <a:off x="4752150" y="2414998"/>
            <a:ext cx="4211700" cy="2358552"/>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9"/>
        <p:cNvGrpSpPr/>
        <p:nvPr/>
      </p:nvGrpSpPr>
      <p:grpSpPr>
        <a:xfrm>
          <a:off x="0" y="0"/>
          <a:ext cx="0" cy="0"/>
          <a:chOff x="0" y="0"/>
          <a:chExt cx="0" cy="0"/>
        </a:xfrm>
      </p:grpSpPr>
      <p:sp>
        <p:nvSpPr>
          <p:cNvPr id="350" name="Google Shape;350;p51"/>
          <p:cNvSpPr txBox="1">
            <a:spLocks noGrp="1"/>
          </p:cNvSpPr>
          <p:nvPr>
            <p:ph type="title"/>
          </p:nvPr>
        </p:nvSpPr>
        <p:spPr>
          <a:xfrm>
            <a:off x="286350" y="2025850"/>
            <a:ext cx="85713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7200"/>
              <a:t>Activité de groupe !</a:t>
            </a:r>
            <a:endParaRPr sz="7200"/>
          </a:p>
        </p:txBody>
      </p:sp>
      <p:sp>
        <p:nvSpPr>
          <p:cNvPr id="351" name="Google Shape;351;p51"/>
          <p:cNvSpPr/>
          <p:nvPr/>
        </p:nvSpPr>
        <p:spPr>
          <a:xfrm>
            <a:off x="7550075" y="303750"/>
            <a:ext cx="1377900" cy="1174200"/>
          </a:xfrm>
          <a:prstGeom prst="star5">
            <a:avLst>
              <a:gd name="adj" fmla="val 19098"/>
              <a:gd name="hf" fmla="val 105146"/>
              <a:gd name="vf" fmla="val 11055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52"/>
          <p:cNvSpPr txBox="1">
            <a:spLocks noGrp="1"/>
          </p:cNvSpPr>
          <p:nvPr>
            <p:ph type="title"/>
          </p:nvPr>
        </p:nvSpPr>
        <p:spPr>
          <a:xfrm>
            <a:off x="490250" y="701800"/>
            <a:ext cx="8437800" cy="5454300"/>
          </a:xfrm>
          <a:prstGeom prst="rect">
            <a:avLst/>
          </a:prstGeom>
        </p:spPr>
        <p:txBody>
          <a:bodyPr spcFirstLastPara="1" wrap="square" lIns="91425" tIns="91425" rIns="91425" bIns="91425" anchor="ctr" anchorCtr="0">
            <a:normAutofit/>
          </a:bodyPr>
          <a:lstStyle/>
          <a:p>
            <a:pPr marL="457200" lvl="0" indent="-457200" algn="l" rtl="0">
              <a:spcBef>
                <a:spcPts val="0"/>
              </a:spcBef>
              <a:spcAft>
                <a:spcPts val="0"/>
              </a:spcAft>
              <a:buSzPts val="3600"/>
              <a:buAutoNum type="arabicPeriod"/>
            </a:pPr>
            <a:r>
              <a:rPr lang="fr-CA" sz="3600"/>
              <a:t>Place-toi en équipe de 2-4 personnes</a:t>
            </a:r>
            <a:endParaRPr sz="3600"/>
          </a:p>
          <a:p>
            <a:pPr marL="457200" lvl="0" indent="-457200" algn="l" rtl="0">
              <a:spcBef>
                <a:spcPts val="0"/>
              </a:spcBef>
              <a:spcAft>
                <a:spcPts val="0"/>
              </a:spcAft>
              <a:buSzPts val="3600"/>
              <a:buAutoNum type="arabicPeriod"/>
            </a:pPr>
            <a:r>
              <a:rPr lang="fr-CA" sz="3600"/>
              <a:t>Lis les normes que je t’ai données</a:t>
            </a:r>
            <a:endParaRPr sz="3600"/>
          </a:p>
          <a:p>
            <a:pPr marL="457200" lvl="0" indent="-457200" algn="l" rtl="0">
              <a:spcBef>
                <a:spcPts val="0"/>
              </a:spcBef>
              <a:spcAft>
                <a:spcPts val="0"/>
              </a:spcAft>
              <a:buSzPts val="3600"/>
              <a:buAutoNum type="arabicPeriod"/>
            </a:pPr>
            <a:r>
              <a:rPr lang="fr-CA" sz="3600"/>
              <a:t>Distingue les normes écrites, les normes non-écrites et les normes inventées</a:t>
            </a:r>
            <a:endParaRPr sz="3600"/>
          </a:p>
          <a:p>
            <a:pPr marL="457200" lvl="0" indent="-457200" algn="l" rtl="0">
              <a:spcBef>
                <a:spcPts val="0"/>
              </a:spcBef>
              <a:spcAft>
                <a:spcPts val="0"/>
              </a:spcAft>
              <a:buSzPts val="3600"/>
              <a:buAutoNum type="arabicPeriod"/>
            </a:pPr>
            <a:r>
              <a:rPr lang="fr-CA" sz="3600"/>
              <a:t>Avec la gommette en avant, accroche les normes dans leur catégorie respective</a:t>
            </a:r>
            <a:endParaRPr sz="3600"/>
          </a:p>
          <a:p>
            <a:pPr marL="457200" lvl="0" indent="-457200" algn="l" rtl="0">
              <a:spcBef>
                <a:spcPts val="0"/>
              </a:spcBef>
              <a:spcAft>
                <a:spcPts val="0"/>
              </a:spcAft>
              <a:buSzPts val="3600"/>
              <a:buAutoNum type="arabicPeriod"/>
            </a:pPr>
            <a:r>
              <a:rPr lang="fr-CA" sz="3600"/>
              <a:t>Quand tu as terminé, retourne t’asseoir à ta place :) </a:t>
            </a:r>
            <a:endParaRPr sz="3600"/>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92"/>
        <p:cNvGrpSpPr/>
        <p:nvPr/>
      </p:nvGrpSpPr>
      <p:grpSpPr>
        <a:xfrm>
          <a:off x="0" y="0"/>
          <a:ext cx="0" cy="0"/>
          <a:chOff x="0" y="0"/>
          <a:chExt cx="0" cy="0"/>
        </a:xfrm>
      </p:grpSpPr>
      <p:sp>
        <p:nvSpPr>
          <p:cNvPr id="93" name="Google Shape;93;p17"/>
          <p:cNvSpPr txBox="1">
            <a:spLocks noGrp="1"/>
          </p:cNvSpPr>
          <p:nvPr>
            <p:ph type="title"/>
          </p:nvPr>
        </p:nvSpPr>
        <p:spPr>
          <a:xfrm>
            <a:off x="1435608" y="274638"/>
            <a:ext cx="749808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fr-CA"/>
              <a:t>Les valeurs</a:t>
            </a:r>
            <a:endParaRPr/>
          </a:p>
        </p:txBody>
      </p:sp>
      <p:pic>
        <p:nvPicPr>
          <p:cNvPr id="94" name="Google Shape;94;p17" descr="- AVERTISSEMENT : cette vidéo cherche un sens à ta vie.&#10;&#10;Voici les nouvelles dates pour le nouveau « Le Syndrome de Michel »👏&#10;&#10;- jeudi 3 octobre 2024 Nancy – Salle Poirel 👉 https://tinyurl.com/ETLMSFNANCY&#10;- vendredi 4 octobre 2024 Strasbourg – La Scène 👉 https://tinyurl.com/ETLMSFSTRASBOURG&#10;- samedi 12 octobre 2024 Valenciennes – Cité des Congrès 👉 https://tinyurl.com/ETLMSFVALENCIENNES&#10;- jeudi 17 octobre 2024 Bordeaux – Théâtre Femina 👉 https://tinyurl.com/ETLMSFBORDEAUX&#10;- vendredi 8 novembre 2024 Marcoussis – Atmosphère 👉 Bientôt&#10;- vendredi 13 décembre 2024 Paris – Le grand point virgule 👉 https://bit.ly/ETLMSF-GrandPointVirgule&#10;- samedi 23 novembre 2024 Tours – Palais des Congrès 👉 https://tinyurl.com/ETLMSFTOURS&#10;- jeudi 19 décembre 2024 Besançon – Le Petit Kursaal 👉 https://tinyurl.com/ETLMSFBESANCONN&#10;- vendredi 20 décembre 2024 Sausheim – Ed&amp;n 👉 https://tinyurl.com/ETLMSFSAUSHEIM&#10;- vendredi 28 février 2025 Lille – Théâtre Sébastopol 👉 https://tinyurl.com/ETLMSFLILLE&#10;- mardi 1 avril 2025 Bruxelles – W:Halll 👉 https://tinyurl.com/ETLMSFBRUXELLES&#10;- jeudi 17 avril 2025 Lyon – Le Radiant 👉 https://tinyurl.com/ETLMSFLYON&#10;- jeudi 24 avril 2025 Marseille – Espace Julien 👉 https://tinyurl.com/ETLMSFMARSEILLE&#10;- vendredi 16 mai 2025 Nantes – Cité des Congrès  👉 https://tinyurl.com/ETLMSFNANTES&#10;&#10;Dépêche-toi de réserver ta place 😉&#10;&#10;Pour commander le jeu 👉 https://tinyurl.com/JEUETLMSF&#10;Pour commander le livre 👉 https://tinyurl.com/LIVREETLMSF &#10;Pour commander le livre Punchlines 👉 https://tinyurl.com/LIVREPUNCHETLMSF&#10;&#10;Suivez-nous sur Facebook : https://www.facebook.com/ettoutlemondesenfout/ &#10;Suivez-nous sur Instagram : https://www.instagram.com/etlmsf/ &#10;Suivez-nous sur Twitter : https://twitter.com/ETLMSF/ &#10;Suivez-nous sur Snapchat : https://tinyurl.com/SnapchatETLMSF &#10;Suivez-nous sur Tiktok : https://www.tiktok.com/@etlmsf&#10;Rejoignez-nous sur Discord 👉 https://discord.gg/uGNDFp8yrZ&#10;&#10;Une série créée par Fabrice de Boni et Axel Lattuada&#10;Écrite par Fabrice de Boni, Marc de Boni et Axel Lattuada&#10;Produite par Mia Productions / Christophe Baudouin&#10;Réalisée par Fabrice de Boni&#10;Interprétée par Axel Lattuada&#10;&#10;Crédits musique :&#10;- &quot;Burn the world&quot; Jérôme Rebotier et Pascale Salkin&#10;- &quot;The world is mine&quot; Jérôme Rebotier et Pascale Salkin&#10;&#10;SOURCES :&#10;- &quot;Devenir un individu libre et relié selon Jung&quot;, Christophe Fauré, psychologies.com, 2013&#10;http://www.psychologies.com/Moi/Se-connaitre/Comportement/Articles-et-Dossiers/Tout-change-et-vous/Devenir-un-individu-libre-et-relie-selon-Jung&#10;- &quot;Les sept sermons aux morts et autres textes&quot;, Carl Gustav Jung, 1916&#10;- &quot;A song of ice and fire&quot;, Georges R. R. Martin, 1996-...&#10;- Les valeurs, jepenseaussiàmoi, 2015&#10;https://www.youtube.com/watch?v=23IMIVLX33g&#10;- &quot;Les valeurs de base de la personne : théorie, mesures et applications&quot;, Shalom H. Schwartz, Revue française de sociologie, 2006&#10;https://www.cairn.info/revue-francaise-de-sociologie-1-2006-4-page-929.htm&#10;- &quot;Liste de 284 valeurs&quot;, Jean-Philippe Faure, 2009&#10;http://www.voie-de-l-ecoute.com/DOCUMENTS_PARTAGES/MOD_0909/PDF/06.pdf&#10;- &quot;Connaître et prendre soin de ses valeurs&quot;, Julie Arcoulin, Lalibre.be, 2015&#10;http://www.lalibre.be/lifestyle/psycho/connaitre-et-prendre-soin-de-ses-valeurs-5670179c3570ed38949562d2&#10;&#10;#DéveloppementPersonnel #ETLMSF #TLMSF" title="Et tout le monde s'en fout #23 - Les valeurs -">
            <a:hlinkClick r:id="rId3"/>
          </p:cNvPr>
          <p:cNvPicPr preferRelativeResize="0"/>
          <p:nvPr/>
        </p:nvPicPr>
        <p:blipFill>
          <a:blip r:embed="rId4">
            <a:alphaModFix/>
          </a:blip>
          <a:stretch>
            <a:fillRect/>
          </a:stretch>
        </p:blipFill>
        <p:spPr>
          <a:xfrm>
            <a:off x="152400" y="1249975"/>
            <a:ext cx="8665025" cy="51941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4"/>
                                        </p:tgtEl>
                                        <p:attrNameLst>
                                          <p:attrName>style.visibility</p:attrName>
                                        </p:attrNameLst>
                                      </p:cBhvr>
                                      <p:to>
                                        <p:strVal val="visible"/>
                                      </p:to>
                                    </p:set>
                                    <p:animEffect transition="in" filter="fade">
                                      <p:cBhvr>
                                        <p:cTn id="7" dur="1000"/>
                                        <p:tgtEl>
                                          <p:spTgt spid="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0"/>
        <p:cNvGrpSpPr/>
        <p:nvPr/>
      </p:nvGrpSpPr>
      <p:grpSpPr>
        <a:xfrm>
          <a:off x="0" y="0"/>
          <a:ext cx="0" cy="0"/>
          <a:chOff x="0" y="0"/>
          <a:chExt cx="0" cy="0"/>
        </a:xfrm>
      </p:grpSpPr>
      <p:sp>
        <p:nvSpPr>
          <p:cNvPr id="361" name="Google Shape;361;p53"/>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Le rôle de la norme</a:t>
            </a:r>
            <a:endParaRPr/>
          </a:p>
        </p:txBody>
      </p:sp>
      <p:sp>
        <p:nvSpPr>
          <p:cNvPr id="362" name="Google Shape;362;p53"/>
          <p:cNvSpPr txBox="1">
            <a:spLocks noGrp="1"/>
          </p:cNvSpPr>
          <p:nvPr>
            <p:ph type="body" idx="1"/>
          </p:nvPr>
        </p:nvSpPr>
        <p:spPr>
          <a:xfrm>
            <a:off x="311700" y="1688425"/>
            <a:ext cx="3276900" cy="44037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fr-CA" sz="2400"/>
              <a:t>Cohésion</a:t>
            </a:r>
            <a:endParaRPr sz="2400"/>
          </a:p>
          <a:p>
            <a:pPr marL="457200" lvl="0" indent="-381000" algn="l" rtl="0">
              <a:spcBef>
                <a:spcPts val="0"/>
              </a:spcBef>
              <a:spcAft>
                <a:spcPts val="0"/>
              </a:spcAft>
              <a:buSzPts val="2400"/>
              <a:buChar char="❖"/>
            </a:pPr>
            <a:r>
              <a:rPr lang="fr-CA" sz="2400"/>
              <a:t>Stabilité</a:t>
            </a:r>
            <a:endParaRPr sz="2400"/>
          </a:p>
          <a:p>
            <a:pPr marL="457200" lvl="0" indent="-381000" algn="l" rtl="0">
              <a:spcBef>
                <a:spcPts val="0"/>
              </a:spcBef>
              <a:spcAft>
                <a:spcPts val="0"/>
              </a:spcAft>
              <a:buSzPts val="2400"/>
              <a:buChar char="❖"/>
            </a:pPr>
            <a:r>
              <a:rPr lang="fr-CA" sz="2400"/>
              <a:t>Substitution des personnes</a:t>
            </a:r>
            <a:endParaRPr sz="2400"/>
          </a:p>
          <a:p>
            <a:pPr marL="457200" lvl="0" indent="0" algn="l" rtl="0">
              <a:spcBef>
                <a:spcPts val="1200"/>
              </a:spcBef>
              <a:spcAft>
                <a:spcPts val="1200"/>
              </a:spcAft>
              <a:buNone/>
            </a:pPr>
            <a:endParaRPr sz="2400"/>
          </a:p>
        </p:txBody>
      </p:sp>
      <p:pic>
        <p:nvPicPr>
          <p:cNvPr id="363" name="Google Shape;363;p53"/>
          <p:cNvPicPr preferRelativeResize="0"/>
          <p:nvPr/>
        </p:nvPicPr>
        <p:blipFill>
          <a:blip r:embed="rId3">
            <a:alphaModFix/>
          </a:blip>
          <a:stretch>
            <a:fillRect/>
          </a:stretch>
        </p:blipFill>
        <p:spPr>
          <a:xfrm>
            <a:off x="3479463" y="1688413"/>
            <a:ext cx="5088350" cy="38310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67"/>
        <p:cNvGrpSpPr/>
        <p:nvPr/>
      </p:nvGrpSpPr>
      <p:grpSpPr>
        <a:xfrm>
          <a:off x="0" y="0"/>
          <a:ext cx="0" cy="0"/>
          <a:chOff x="0" y="0"/>
          <a:chExt cx="0" cy="0"/>
        </a:xfrm>
      </p:grpSpPr>
      <p:sp>
        <p:nvSpPr>
          <p:cNvPr id="368" name="Google Shape;368;p54"/>
          <p:cNvSpPr txBox="1">
            <a:spLocks noGrp="1"/>
          </p:cNvSpPr>
          <p:nvPr>
            <p:ph type="title"/>
          </p:nvPr>
        </p:nvSpPr>
        <p:spPr>
          <a:xfrm>
            <a:off x="243075" y="-289117"/>
            <a:ext cx="4045200" cy="2234400"/>
          </a:xfrm>
          <a:prstGeom prst="rect">
            <a:avLst/>
          </a:prstGeom>
        </p:spPr>
        <p:txBody>
          <a:bodyPr spcFirstLastPara="1" wrap="square" lIns="91425" tIns="91425" rIns="91425" bIns="91425" anchor="b" anchorCtr="0">
            <a:normAutofit/>
          </a:bodyPr>
          <a:lstStyle/>
          <a:p>
            <a:pPr marL="457200" lvl="0" indent="-495300" algn="ctr" rtl="0">
              <a:spcBef>
                <a:spcPts val="0"/>
              </a:spcBef>
              <a:spcAft>
                <a:spcPts val="0"/>
              </a:spcAft>
              <a:buSzPts val="4200"/>
              <a:buAutoNum type="arabicPeriod"/>
            </a:pPr>
            <a:r>
              <a:rPr lang="fr-CA"/>
              <a:t>Cohésion</a:t>
            </a:r>
            <a:endParaRPr/>
          </a:p>
        </p:txBody>
      </p:sp>
      <p:sp>
        <p:nvSpPr>
          <p:cNvPr id="369" name="Google Shape;369;p54"/>
          <p:cNvSpPr txBox="1">
            <a:spLocks noGrp="1"/>
          </p:cNvSpPr>
          <p:nvPr>
            <p:ph type="subTitle" idx="1"/>
          </p:nvPr>
        </p:nvSpPr>
        <p:spPr>
          <a:xfrm>
            <a:off x="112725" y="1945275"/>
            <a:ext cx="4305900" cy="4809600"/>
          </a:xfrm>
          <a:prstGeom prst="rect">
            <a:avLst/>
          </a:prstGeom>
        </p:spPr>
        <p:txBody>
          <a:bodyPr spcFirstLastPara="1" wrap="square" lIns="91425" tIns="91425" rIns="91425" bIns="91425" anchor="t" anchorCtr="0">
            <a:normAutofit lnSpcReduction="10000"/>
          </a:bodyPr>
          <a:lstStyle/>
          <a:p>
            <a:pPr marL="457200" lvl="0" indent="-361950" algn="ctr" rtl="0">
              <a:spcBef>
                <a:spcPts val="0"/>
              </a:spcBef>
              <a:spcAft>
                <a:spcPts val="0"/>
              </a:spcAft>
              <a:buSzPts val="2100"/>
              <a:buChar char="-"/>
            </a:pPr>
            <a:r>
              <a:rPr lang="fr-CA"/>
              <a:t>Le partage d’une norme fait en sorte que les personnes qui ont des choses en commun (des normes communes) ont tendance à se </a:t>
            </a:r>
            <a:r>
              <a:rPr lang="fr-CA">
                <a:highlight>
                  <a:srgbClr val="00FF00"/>
                </a:highlight>
              </a:rPr>
              <a:t>regrouper</a:t>
            </a:r>
            <a:endParaRPr>
              <a:highlight>
                <a:srgbClr val="00FF00"/>
              </a:highlight>
            </a:endParaRPr>
          </a:p>
          <a:p>
            <a:pPr marL="0" lvl="0" indent="0" algn="ctr" rtl="0">
              <a:spcBef>
                <a:spcPts val="0"/>
              </a:spcBef>
              <a:spcAft>
                <a:spcPts val="0"/>
              </a:spcAft>
              <a:buNone/>
            </a:pPr>
            <a:endParaRPr/>
          </a:p>
          <a:p>
            <a:pPr marL="457200" lvl="0" indent="-361950" algn="ctr" rtl="0">
              <a:spcBef>
                <a:spcPts val="0"/>
              </a:spcBef>
              <a:spcAft>
                <a:spcPts val="0"/>
              </a:spcAft>
              <a:buSzPts val="2100"/>
              <a:buChar char="-"/>
            </a:pPr>
            <a:r>
              <a:rPr lang="fr-CA"/>
              <a:t>La cohésion de la norme va également </a:t>
            </a:r>
            <a:r>
              <a:rPr lang="fr-CA">
                <a:highlight>
                  <a:srgbClr val="00FF00"/>
                </a:highlight>
              </a:rPr>
              <a:t>uniformiser </a:t>
            </a:r>
            <a:r>
              <a:rPr lang="fr-CA"/>
              <a:t>(rendre semblable) </a:t>
            </a:r>
            <a:endParaRPr/>
          </a:p>
          <a:p>
            <a:pPr marL="0" lvl="0" indent="0" algn="ctr" rtl="0">
              <a:spcBef>
                <a:spcPts val="0"/>
              </a:spcBef>
              <a:spcAft>
                <a:spcPts val="0"/>
              </a:spcAft>
              <a:buNone/>
            </a:pPr>
            <a:endParaRPr/>
          </a:p>
          <a:p>
            <a:pPr marL="457200" lvl="0" indent="-361950" algn="ctr" rtl="0">
              <a:spcBef>
                <a:spcPts val="0"/>
              </a:spcBef>
              <a:spcAft>
                <a:spcPts val="0"/>
              </a:spcAft>
              <a:buSzPts val="2100"/>
              <a:buChar char="-"/>
            </a:pPr>
            <a:r>
              <a:rPr lang="fr-CA"/>
              <a:t>La norme indique également la place que l’on occupe</a:t>
            </a:r>
            <a:endParaRPr/>
          </a:p>
          <a:p>
            <a:pPr marL="0" lvl="0" indent="0" algn="ctr" rtl="0">
              <a:spcBef>
                <a:spcPts val="0"/>
              </a:spcBef>
              <a:spcAft>
                <a:spcPts val="0"/>
              </a:spcAft>
              <a:buNone/>
            </a:pPr>
            <a:endParaRPr/>
          </a:p>
          <a:p>
            <a:pPr marL="457200" lvl="0" indent="-361950" algn="ctr" rtl="0">
              <a:spcBef>
                <a:spcPts val="0"/>
              </a:spcBef>
              <a:spcAft>
                <a:spcPts val="0"/>
              </a:spcAft>
              <a:buSzPts val="2100"/>
              <a:buChar char="-"/>
            </a:pPr>
            <a:r>
              <a:rPr lang="fr-CA"/>
              <a:t>C’est un facteur de </a:t>
            </a:r>
            <a:r>
              <a:rPr lang="fr-CA">
                <a:highlight>
                  <a:srgbClr val="00FF00"/>
                </a:highlight>
              </a:rPr>
              <a:t>l’ordre social</a:t>
            </a:r>
            <a:endParaRPr>
              <a:highlight>
                <a:srgbClr val="00FF00"/>
              </a:highlight>
            </a:endParaRPr>
          </a:p>
        </p:txBody>
      </p:sp>
      <p:sp>
        <p:nvSpPr>
          <p:cNvPr id="370" name="Google Shape;370;p54"/>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371" name="Google Shape;371;p54"/>
          <p:cNvPicPr preferRelativeResize="0"/>
          <p:nvPr/>
        </p:nvPicPr>
        <p:blipFill>
          <a:blip r:embed="rId3">
            <a:alphaModFix/>
          </a:blip>
          <a:stretch>
            <a:fillRect/>
          </a:stretch>
        </p:blipFill>
        <p:spPr>
          <a:xfrm>
            <a:off x="4619238" y="2010450"/>
            <a:ext cx="4477526" cy="3358150"/>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75"/>
        <p:cNvGrpSpPr/>
        <p:nvPr/>
      </p:nvGrpSpPr>
      <p:grpSpPr>
        <a:xfrm>
          <a:off x="0" y="0"/>
          <a:ext cx="0" cy="0"/>
          <a:chOff x="0" y="0"/>
          <a:chExt cx="0" cy="0"/>
        </a:xfrm>
      </p:grpSpPr>
      <p:sp>
        <p:nvSpPr>
          <p:cNvPr id="376" name="Google Shape;376;p55"/>
          <p:cNvSpPr txBox="1">
            <a:spLocks noGrp="1"/>
          </p:cNvSpPr>
          <p:nvPr>
            <p:ph type="title"/>
          </p:nvPr>
        </p:nvSpPr>
        <p:spPr>
          <a:xfrm>
            <a:off x="265500" y="10230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2. Stabilité</a:t>
            </a:r>
            <a:endParaRPr/>
          </a:p>
        </p:txBody>
      </p:sp>
      <p:sp>
        <p:nvSpPr>
          <p:cNvPr id="377" name="Google Shape;377;p55"/>
          <p:cNvSpPr txBox="1">
            <a:spLocks noGrp="1"/>
          </p:cNvSpPr>
          <p:nvPr>
            <p:ph type="subTitle" idx="1"/>
          </p:nvPr>
        </p:nvSpPr>
        <p:spPr>
          <a:xfrm>
            <a:off x="112725" y="2336700"/>
            <a:ext cx="4337100" cy="4323900"/>
          </a:xfrm>
          <a:prstGeom prst="rect">
            <a:avLst/>
          </a:prstGeom>
        </p:spPr>
        <p:txBody>
          <a:bodyPr spcFirstLastPara="1" wrap="square" lIns="91425" tIns="91425" rIns="91425" bIns="91425" anchor="t" anchorCtr="0">
            <a:normAutofit/>
          </a:bodyPr>
          <a:lstStyle/>
          <a:p>
            <a:pPr marL="457200" lvl="0" indent="-361950" algn="ctr" rtl="0">
              <a:spcBef>
                <a:spcPts val="0"/>
              </a:spcBef>
              <a:spcAft>
                <a:spcPts val="0"/>
              </a:spcAft>
              <a:buSzPts val="2100"/>
              <a:buChar char="-"/>
            </a:pPr>
            <a:r>
              <a:rPr lang="fr-CA"/>
              <a:t>En respectant les normes, on contribue à la stabilité sociale (en respectant les moeurs, les coutumes, les lois, il est évident que la norme </a:t>
            </a:r>
            <a:r>
              <a:rPr lang="fr-CA">
                <a:highlight>
                  <a:srgbClr val="00FF00"/>
                </a:highlight>
              </a:rPr>
              <a:t>veille à ce que tout fonctionne bien</a:t>
            </a:r>
            <a:r>
              <a:rPr lang="fr-CA"/>
              <a:t>)</a:t>
            </a:r>
            <a:endParaRPr/>
          </a:p>
          <a:p>
            <a:pPr marL="0" lvl="0" indent="0" algn="ctr" rtl="0">
              <a:spcBef>
                <a:spcPts val="0"/>
              </a:spcBef>
              <a:spcAft>
                <a:spcPts val="0"/>
              </a:spcAft>
              <a:buNone/>
            </a:pPr>
            <a:endParaRPr/>
          </a:p>
          <a:p>
            <a:pPr marL="457200" lvl="0" indent="-361950" algn="ctr" rtl="0">
              <a:spcBef>
                <a:spcPts val="0"/>
              </a:spcBef>
              <a:spcAft>
                <a:spcPts val="0"/>
              </a:spcAft>
              <a:buSzPts val="2100"/>
              <a:buChar char="-"/>
            </a:pPr>
            <a:r>
              <a:rPr lang="fr-CA"/>
              <a:t>Elle permet de </a:t>
            </a:r>
            <a:r>
              <a:rPr lang="fr-CA">
                <a:highlight>
                  <a:srgbClr val="00FF00"/>
                </a:highlight>
              </a:rPr>
              <a:t>prévoir le comportement des individus</a:t>
            </a:r>
            <a:r>
              <a:rPr lang="fr-CA"/>
              <a:t> en fonction de certaines situations</a:t>
            </a:r>
            <a:endParaRPr/>
          </a:p>
          <a:p>
            <a:pPr marL="0" lvl="0" indent="0" algn="ctr" rtl="0">
              <a:spcBef>
                <a:spcPts val="0"/>
              </a:spcBef>
              <a:spcAft>
                <a:spcPts val="0"/>
              </a:spcAft>
              <a:buNone/>
            </a:pPr>
            <a:endParaRPr/>
          </a:p>
          <a:p>
            <a:pPr marL="0" lvl="0" indent="0" algn="l" rtl="0">
              <a:spcBef>
                <a:spcPts val="0"/>
              </a:spcBef>
              <a:spcAft>
                <a:spcPts val="0"/>
              </a:spcAft>
              <a:buNone/>
            </a:pPr>
            <a:endParaRPr/>
          </a:p>
        </p:txBody>
      </p:sp>
      <p:sp>
        <p:nvSpPr>
          <p:cNvPr id="378" name="Google Shape;378;p55"/>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379" name="Google Shape;379;p55"/>
          <p:cNvPicPr preferRelativeResize="0"/>
          <p:nvPr/>
        </p:nvPicPr>
        <p:blipFill>
          <a:blip r:embed="rId3">
            <a:alphaModFix/>
          </a:blip>
          <a:stretch>
            <a:fillRect/>
          </a:stretch>
        </p:blipFill>
        <p:spPr>
          <a:xfrm>
            <a:off x="4606750" y="1627887"/>
            <a:ext cx="4337100" cy="3679437"/>
          </a:xfrm>
          <a:prstGeom prst="rect">
            <a:avLst/>
          </a:prstGeom>
          <a:noFill/>
          <a:ln>
            <a:noFill/>
          </a:ln>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Google Shape;384;p56"/>
          <p:cNvSpPr txBox="1">
            <a:spLocks noGrp="1"/>
          </p:cNvSpPr>
          <p:nvPr>
            <p:ph type="title"/>
          </p:nvPr>
        </p:nvSpPr>
        <p:spPr>
          <a:xfrm>
            <a:off x="265500" y="-633592"/>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3. Substitution des personnes</a:t>
            </a:r>
            <a:endParaRPr/>
          </a:p>
        </p:txBody>
      </p:sp>
      <p:sp>
        <p:nvSpPr>
          <p:cNvPr id="385" name="Google Shape;385;p56"/>
          <p:cNvSpPr txBox="1">
            <a:spLocks noGrp="1"/>
          </p:cNvSpPr>
          <p:nvPr>
            <p:ph type="subTitle" idx="1"/>
          </p:nvPr>
        </p:nvSpPr>
        <p:spPr>
          <a:xfrm>
            <a:off x="144050" y="1600800"/>
            <a:ext cx="4305900" cy="5106900"/>
          </a:xfrm>
          <a:prstGeom prst="rect">
            <a:avLst/>
          </a:prstGeom>
        </p:spPr>
        <p:txBody>
          <a:bodyPr spcFirstLastPara="1" wrap="square" lIns="91425" tIns="91425" rIns="91425" bIns="91425" anchor="t" anchorCtr="0">
            <a:normAutofit lnSpcReduction="10000"/>
          </a:bodyPr>
          <a:lstStyle/>
          <a:p>
            <a:pPr marL="457200" lvl="0" indent="-361950" algn="ctr" rtl="0">
              <a:spcBef>
                <a:spcPts val="0"/>
              </a:spcBef>
              <a:spcAft>
                <a:spcPts val="0"/>
              </a:spcAft>
              <a:buSzPts val="2100"/>
              <a:buChar char="-"/>
            </a:pPr>
            <a:r>
              <a:rPr lang="fr-CA"/>
              <a:t>La norme permet la substitution de personnes, c’est-à-dire de </a:t>
            </a:r>
            <a:r>
              <a:rPr lang="fr-CA">
                <a:highlight>
                  <a:srgbClr val="00FF00"/>
                </a:highlight>
              </a:rPr>
              <a:t>prendre la place des autres personnes</a:t>
            </a:r>
            <a:r>
              <a:rPr lang="fr-CA"/>
              <a:t> (nous savons tous comment agir, comment fonctionner)</a:t>
            </a:r>
            <a:endParaRPr/>
          </a:p>
          <a:p>
            <a:pPr marL="457200" lvl="0" indent="-361950" algn="ctr" rtl="0">
              <a:spcBef>
                <a:spcPts val="0"/>
              </a:spcBef>
              <a:spcAft>
                <a:spcPts val="0"/>
              </a:spcAft>
              <a:buSzPts val="2100"/>
              <a:buChar char="-"/>
            </a:pPr>
            <a:endParaRPr/>
          </a:p>
          <a:p>
            <a:pPr marL="457200" lvl="0" indent="-361950" algn="ctr" rtl="0">
              <a:spcBef>
                <a:spcPts val="0"/>
              </a:spcBef>
              <a:spcAft>
                <a:spcPts val="0"/>
              </a:spcAft>
              <a:buSzPts val="2100"/>
              <a:buChar char="-"/>
            </a:pPr>
            <a:r>
              <a:rPr lang="fr-CA"/>
              <a:t>La délégation des pouvoirs est basée sur la substitution de personnes (d’autres personnes délaissent leur pouvoir aux mains d’autres personnes)</a:t>
            </a:r>
            <a:endParaRPr/>
          </a:p>
          <a:p>
            <a:pPr marL="0" lvl="0" indent="0" algn="l" rtl="0">
              <a:spcBef>
                <a:spcPts val="0"/>
              </a:spcBef>
              <a:spcAft>
                <a:spcPts val="0"/>
              </a:spcAft>
              <a:buNone/>
            </a:pPr>
            <a:endParaRPr/>
          </a:p>
          <a:p>
            <a:pPr marL="457200" lvl="0" indent="-361950" algn="l" rtl="0">
              <a:spcBef>
                <a:spcPts val="0"/>
              </a:spcBef>
              <a:spcAft>
                <a:spcPts val="0"/>
              </a:spcAft>
              <a:buSzPts val="2100"/>
              <a:buChar char="-"/>
            </a:pPr>
            <a:r>
              <a:rPr lang="fr-CA"/>
              <a:t>Exemple : les députés nous représentent par l’intermédiaire de la norme</a:t>
            </a:r>
            <a:endParaRPr/>
          </a:p>
        </p:txBody>
      </p:sp>
      <p:sp>
        <p:nvSpPr>
          <p:cNvPr id="386" name="Google Shape;386;p56"/>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0" lvl="0" indent="0" algn="l" rtl="0">
              <a:spcBef>
                <a:spcPts val="0"/>
              </a:spcBef>
              <a:spcAft>
                <a:spcPts val="1200"/>
              </a:spcAft>
              <a:buNone/>
            </a:pPr>
            <a:endParaRPr/>
          </a:p>
        </p:txBody>
      </p:sp>
      <p:pic>
        <p:nvPicPr>
          <p:cNvPr id="387" name="Google Shape;387;p56"/>
          <p:cNvPicPr preferRelativeResize="0"/>
          <p:nvPr/>
        </p:nvPicPr>
        <p:blipFill>
          <a:blip r:embed="rId3">
            <a:alphaModFix/>
          </a:blip>
          <a:stretch>
            <a:fillRect/>
          </a:stretch>
        </p:blipFill>
        <p:spPr>
          <a:xfrm>
            <a:off x="4669025" y="2344925"/>
            <a:ext cx="4305900" cy="2870600"/>
          </a:xfrm>
          <a:prstGeom prst="rect">
            <a:avLst/>
          </a:prstGeom>
          <a:noFill/>
          <a:ln>
            <a:noFill/>
          </a:ln>
        </p:spPr>
      </p:pic>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1"/>
        <p:cNvGrpSpPr/>
        <p:nvPr/>
      </p:nvGrpSpPr>
      <p:grpSpPr>
        <a:xfrm>
          <a:off x="0" y="0"/>
          <a:ext cx="0" cy="0"/>
          <a:chOff x="0" y="0"/>
          <a:chExt cx="0" cy="0"/>
        </a:xfrm>
      </p:grpSpPr>
      <p:sp>
        <p:nvSpPr>
          <p:cNvPr id="392" name="Google Shape;392;p57"/>
          <p:cNvSpPr txBox="1">
            <a:spLocks noGrp="1"/>
          </p:cNvSpPr>
          <p:nvPr>
            <p:ph type="title"/>
          </p:nvPr>
        </p:nvSpPr>
        <p:spPr>
          <a:xfrm>
            <a:off x="311700" y="154942"/>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Les types de conformités</a:t>
            </a:r>
            <a:endParaRPr/>
          </a:p>
        </p:txBody>
      </p:sp>
      <p:sp>
        <p:nvSpPr>
          <p:cNvPr id="393" name="Google Shape;393;p57"/>
          <p:cNvSpPr txBox="1">
            <a:spLocks noGrp="1"/>
          </p:cNvSpPr>
          <p:nvPr>
            <p:ph type="body" idx="1"/>
          </p:nvPr>
        </p:nvSpPr>
        <p:spPr>
          <a:xfrm>
            <a:off x="311700" y="1688233"/>
            <a:ext cx="3999900" cy="4403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fr-CA" sz="2000"/>
              <a:t>Les normes font partie du bagage culturel</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On les suit instinctivement, </a:t>
            </a:r>
            <a:r>
              <a:rPr lang="fr-CA" sz="2000">
                <a:highlight>
                  <a:srgbClr val="00FF00"/>
                </a:highlight>
              </a:rPr>
              <a:t>sans y réfléchir</a:t>
            </a:r>
            <a:endParaRPr sz="2000">
              <a:highlight>
                <a:srgbClr val="00FF00"/>
              </a:highlight>
            </a:endParaRPr>
          </a:p>
        </p:txBody>
      </p:sp>
      <p:pic>
        <p:nvPicPr>
          <p:cNvPr id="394" name="Google Shape;394;p57"/>
          <p:cNvPicPr preferRelativeResize="0"/>
          <p:nvPr/>
        </p:nvPicPr>
        <p:blipFill>
          <a:blip r:embed="rId3">
            <a:alphaModFix/>
          </a:blip>
          <a:stretch>
            <a:fillRect/>
          </a:stretch>
        </p:blipFill>
        <p:spPr>
          <a:xfrm>
            <a:off x="124499" y="5199450"/>
            <a:ext cx="8164650" cy="1446900"/>
          </a:xfrm>
          <a:prstGeom prst="rect">
            <a:avLst/>
          </a:prstGeom>
          <a:noFill/>
          <a:ln>
            <a:noFill/>
          </a:ln>
        </p:spPr>
      </p:pic>
      <p:sp>
        <p:nvSpPr>
          <p:cNvPr id="395" name="Google Shape;395;p57"/>
          <p:cNvSpPr txBox="1"/>
          <p:nvPr/>
        </p:nvSpPr>
        <p:spPr>
          <a:xfrm>
            <a:off x="723375" y="1024000"/>
            <a:ext cx="3115800" cy="46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2400" b="1">
                <a:solidFill>
                  <a:schemeClr val="accent3"/>
                </a:solidFill>
                <a:latin typeface="Open Sans"/>
                <a:ea typeface="Open Sans"/>
                <a:cs typeface="Open Sans"/>
                <a:sym typeface="Open Sans"/>
              </a:rPr>
              <a:t>Conformité réflexe</a:t>
            </a:r>
            <a:endParaRPr sz="2400" b="1">
              <a:solidFill>
                <a:schemeClr val="accent3"/>
              </a:solidFill>
              <a:latin typeface="Open Sans"/>
              <a:ea typeface="Open Sans"/>
              <a:cs typeface="Open Sans"/>
              <a:sym typeface="Open Sans"/>
            </a:endParaRPr>
          </a:p>
        </p:txBody>
      </p:sp>
      <p:sp>
        <p:nvSpPr>
          <p:cNvPr id="396" name="Google Shape;396;p57"/>
          <p:cNvSpPr txBox="1"/>
          <p:nvPr/>
        </p:nvSpPr>
        <p:spPr>
          <a:xfrm>
            <a:off x="5117875" y="1024000"/>
            <a:ext cx="3558000" cy="4698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2400" b="1">
                <a:solidFill>
                  <a:schemeClr val="accent3"/>
                </a:solidFill>
                <a:latin typeface="Open Sans"/>
                <a:ea typeface="Open Sans"/>
                <a:cs typeface="Open Sans"/>
                <a:sym typeface="Open Sans"/>
              </a:rPr>
              <a:t>Conformité réflexive</a:t>
            </a:r>
            <a:endParaRPr sz="2400" b="1">
              <a:solidFill>
                <a:schemeClr val="accent3"/>
              </a:solidFill>
              <a:latin typeface="Open Sans"/>
              <a:ea typeface="Open Sans"/>
              <a:cs typeface="Open Sans"/>
              <a:sym typeface="Open Sans"/>
            </a:endParaRPr>
          </a:p>
        </p:txBody>
      </p:sp>
      <p:sp>
        <p:nvSpPr>
          <p:cNvPr id="397" name="Google Shape;397;p57"/>
          <p:cNvSpPr txBox="1">
            <a:spLocks noGrp="1"/>
          </p:cNvSpPr>
          <p:nvPr>
            <p:ph type="body" idx="2"/>
          </p:nvPr>
        </p:nvSpPr>
        <p:spPr>
          <a:xfrm>
            <a:off x="4832400" y="1688226"/>
            <a:ext cx="3999900" cy="39705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fr-CA" sz="2000"/>
              <a:t>On y </a:t>
            </a:r>
            <a:r>
              <a:rPr lang="fr-CA" sz="2000">
                <a:highlight>
                  <a:srgbClr val="00FF00"/>
                </a:highlight>
              </a:rPr>
              <a:t>réfléchit</a:t>
            </a:r>
            <a:endParaRPr sz="2000">
              <a:highlight>
                <a:srgbClr val="00FF00"/>
              </a:highlight>
            </a:endParaRPr>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Ça engage nos croyances, nos valeurs</a:t>
            </a:r>
            <a:endParaRPr sz="2000"/>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401"/>
        <p:cNvGrpSpPr/>
        <p:nvPr/>
      </p:nvGrpSpPr>
      <p:grpSpPr>
        <a:xfrm>
          <a:off x="0" y="0"/>
          <a:ext cx="0" cy="0"/>
          <a:chOff x="0" y="0"/>
          <a:chExt cx="0" cy="0"/>
        </a:xfrm>
      </p:grpSpPr>
      <p:sp>
        <p:nvSpPr>
          <p:cNvPr id="402" name="Google Shape;402;p58"/>
          <p:cNvSpPr txBox="1">
            <a:spLocks noGrp="1"/>
          </p:cNvSpPr>
          <p:nvPr>
            <p:ph type="title"/>
          </p:nvPr>
        </p:nvSpPr>
        <p:spPr>
          <a:xfrm>
            <a:off x="311700" y="518500"/>
            <a:ext cx="8520600" cy="2051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4800"/>
              <a:t>Est-ce que ça t'est déjà arrivé de te conformer volontairement à la majorité pour ne pas être exclu/ridiculisé ?</a:t>
            </a:r>
            <a:endParaRPr sz="4800"/>
          </a:p>
        </p:txBody>
      </p:sp>
      <p:sp>
        <p:nvSpPr>
          <p:cNvPr id="403" name="Google Shape;403;p58"/>
          <p:cNvSpPr txBox="1">
            <a:spLocks noGrp="1"/>
          </p:cNvSpPr>
          <p:nvPr>
            <p:ph type="body" idx="1"/>
          </p:nvPr>
        </p:nvSpPr>
        <p:spPr>
          <a:xfrm>
            <a:off x="311700" y="4072475"/>
            <a:ext cx="8520600" cy="1428900"/>
          </a:xfrm>
          <a:prstGeom prst="rect">
            <a:avLst/>
          </a:prstGeom>
        </p:spPr>
        <p:txBody>
          <a:bodyPr spcFirstLastPara="1" wrap="square" lIns="91425" tIns="91425" rIns="91425" bIns="91425" anchor="t" anchorCtr="0">
            <a:normAutofit/>
          </a:bodyPr>
          <a:lstStyle/>
          <a:p>
            <a:pPr marL="0" lvl="0" indent="0" algn="ctr" rtl="0">
              <a:spcBef>
                <a:spcPts val="0"/>
              </a:spcBef>
              <a:spcAft>
                <a:spcPts val="1200"/>
              </a:spcAft>
              <a:buNone/>
            </a:pPr>
            <a:endParaRPr/>
          </a:p>
        </p:txBody>
      </p:sp>
      <p:pic>
        <p:nvPicPr>
          <p:cNvPr id="404" name="Google Shape;404;p58"/>
          <p:cNvPicPr preferRelativeResize="0"/>
          <p:nvPr/>
        </p:nvPicPr>
        <p:blipFill>
          <a:blip r:embed="rId3">
            <a:alphaModFix/>
          </a:blip>
          <a:stretch>
            <a:fillRect/>
          </a:stretch>
        </p:blipFill>
        <p:spPr>
          <a:xfrm>
            <a:off x="0" y="3508663"/>
            <a:ext cx="9143998" cy="2752973"/>
          </a:xfrm>
          <a:prstGeom prst="rect">
            <a:avLst/>
          </a:prstGeom>
          <a:noFill/>
          <a:ln>
            <a:noFill/>
          </a:ln>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8"/>
        <p:cNvGrpSpPr/>
        <p:nvPr/>
      </p:nvGrpSpPr>
      <p:grpSpPr>
        <a:xfrm>
          <a:off x="0" y="0"/>
          <a:ext cx="0" cy="0"/>
          <a:chOff x="0" y="0"/>
          <a:chExt cx="0" cy="0"/>
        </a:xfrm>
      </p:grpSpPr>
      <p:sp>
        <p:nvSpPr>
          <p:cNvPr id="409" name="Google Shape;409;p59"/>
          <p:cNvSpPr txBox="1">
            <a:spLocks noGrp="1"/>
          </p:cNvSpPr>
          <p:nvPr>
            <p:ph type="title"/>
          </p:nvPr>
        </p:nvSpPr>
        <p:spPr>
          <a:xfrm>
            <a:off x="311700" y="201942"/>
            <a:ext cx="8520600" cy="9432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CA"/>
              <a:t>Les types de pression (influence sociale) pour se conformer à la norme</a:t>
            </a:r>
            <a:endParaRPr/>
          </a:p>
        </p:txBody>
      </p:sp>
      <p:sp>
        <p:nvSpPr>
          <p:cNvPr id="410" name="Google Shape;410;p59"/>
          <p:cNvSpPr txBox="1">
            <a:spLocks noGrp="1"/>
          </p:cNvSpPr>
          <p:nvPr>
            <p:ph type="body" idx="1"/>
          </p:nvPr>
        </p:nvSpPr>
        <p:spPr>
          <a:xfrm>
            <a:off x="311700" y="2350058"/>
            <a:ext cx="8520600" cy="44037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Char char="-"/>
            </a:pPr>
            <a:r>
              <a:rPr lang="fr-CA" sz="2100"/>
              <a:t>Provoque une </a:t>
            </a:r>
            <a:r>
              <a:rPr lang="fr-CA" sz="2100">
                <a:highlight>
                  <a:srgbClr val="00FF00"/>
                </a:highlight>
              </a:rPr>
              <a:t>uniformité</a:t>
            </a:r>
            <a:endParaRPr sz="2100">
              <a:highlight>
                <a:srgbClr val="00FF00"/>
              </a:highlight>
            </a:endParaRPr>
          </a:p>
          <a:p>
            <a:pPr marL="457200" lvl="0" indent="-361950" algn="l" rtl="0">
              <a:spcBef>
                <a:spcPts val="0"/>
              </a:spcBef>
              <a:spcAft>
                <a:spcPts val="0"/>
              </a:spcAft>
              <a:buSzPts val="2100"/>
              <a:buChar char="-"/>
            </a:pPr>
            <a:r>
              <a:rPr lang="fr-CA" sz="2100"/>
              <a:t>Peu de contraintes</a:t>
            </a:r>
            <a:endParaRPr sz="2100"/>
          </a:p>
          <a:p>
            <a:pPr marL="457200" lvl="0" indent="0" algn="l" rtl="0">
              <a:spcBef>
                <a:spcPts val="1200"/>
              </a:spcBef>
              <a:spcAft>
                <a:spcPts val="0"/>
              </a:spcAft>
              <a:buNone/>
            </a:pPr>
            <a:endParaRPr sz="2100"/>
          </a:p>
          <a:p>
            <a:pPr marL="457200" lvl="0" indent="-361950" algn="l" rtl="0">
              <a:spcBef>
                <a:spcPts val="1200"/>
              </a:spcBef>
              <a:spcAft>
                <a:spcPts val="0"/>
              </a:spcAft>
              <a:buSzPts val="2100"/>
              <a:buChar char="❖"/>
            </a:pPr>
            <a:r>
              <a:rPr lang="fr-CA" sz="2100"/>
              <a:t>Exemple de la salle d’attente</a:t>
            </a:r>
            <a:endParaRPr sz="2100"/>
          </a:p>
        </p:txBody>
      </p:sp>
      <p:sp>
        <p:nvSpPr>
          <p:cNvPr id="411" name="Google Shape;411;p59"/>
          <p:cNvSpPr txBox="1"/>
          <p:nvPr/>
        </p:nvSpPr>
        <p:spPr>
          <a:xfrm>
            <a:off x="582450" y="1869400"/>
            <a:ext cx="5652300" cy="414000"/>
          </a:xfrm>
          <a:prstGeom prst="rect">
            <a:avLst/>
          </a:prstGeom>
          <a:noFill/>
          <a:ln>
            <a:noFill/>
          </a:ln>
        </p:spPr>
        <p:txBody>
          <a:bodyPr spcFirstLastPara="1" wrap="square" lIns="91425" tIns="91425" rIns="91425" bIns="91425" anchor="t" anchorCtr="0">
            <a:noAutofit/>
          </a:bodyPr>
          <a:lstStyle/>
          <a:p>
            <a:pPr marL="457200" lvl="0" indent="-368300" algn="l" rtl="0">
              <a:spcBef>
                <a:spcPts val="0"/>
              </a:spcBef>
              <a:spcAft>
                <a:spcPts val="0"/>
              </a:spcAft>
              <a:buClr>
                <a:schemeClr val="accent3"/>
              </a:buClr>
              <a:buSzPts val="2200"/>
              <a:buFont typeface="Open Sans"/>
              <a:buAutoNum type="arabicPeriod"/>
            </a:pPr>
            <a:r>
              <a:rPr lang="fr-CA" sz="2200" b="1">
                <a:solidFill>
                  <a:schemeClr val="accent3"/>
                </a:solidFill>
                <a:latin typeface="Open Sans"/>
                <a:ea typeface="Open Sans"/>
                <a:cs typeface="Open Sans"/>
                <a:sym typeface="Open Sans"/>
              </a:rPr>
              <a:t>Conformisme ou influence sociale</a:t>
            </a:r>
            <a:endParaRPr sz="2200" b="1">
              <a:solidFill>
                <a:schemeClr val="accent3"/>
              </a:solidFill>
              <a:latin typeface="Open Sans"/>
              <a:ea typeface="Open Sans"/>
              <a:cs typeface="Open Sans"/>
              <a:sym typeface="Open Sans"/>
            </a:endParaRPr>
          </a:p>
        </p:txBody>
      </p:sp>
      <p:pic>
        <p:nvPicPr>
          <p:cNvPr id="412" name="Google Shape;412;p59"/>
          <p:cNvPicPr preferRelativeResize="0"/>
          <p:nvPr/>
        </p:nvPicPr>
        <p:blipFill>
          <a:blip r:embed="rId3">
            <a:alphaModFix/>
          </a:blip>
          <a:stretch>
            <a:fillRect/>
          </a:stretch>
        </p:blipFill>
        <p:spPr>
          <a:xfrm>
            <a:off x="4721875" y="3278708"/>
            <a:ext cx="4280425" cy="283812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6"/>
        <p:cNvGrpSpPr/>
        <p:nvPr/>
      </p:nvGrpSpPr>
      <p:grpSpPr>
        <a:xfrm>
          <a:off x="0" y="0"/>
          <a:ext cx="0" cy="0"/>
          <a:chOff x="0" y="0"/>
          <a:chExt cx="0" cy="0"/>
        </a:xfrm>
      </p:grpSpPr>
      <p:sp>
        <p:nvSpPr>
          <p:cNvPr id="417" name="Google Shape;417;p60"/>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pic>
        <p:nvPicPr>
          <p:cNvPr id="418" name="Google Shape;418;p60" descr="La pression des pairs n’est pas toujours mauvaise. Notre capacité à suivre les codes sociaux nous aide à nous intégrer, à réussir et à survivre. Quand tout le monde fait quelque chose, on suppose qu’il y a une bonne raison, et on suit.&#10;&#10;&#10;Source : https://youtu.be/BgRoiTWkBHU" title="Manipulation mentale – le conformisme, 2ème exemple">
            <a:hlinkClick r:id="rId3"/>
          </p:cNvPr>
          <p:cNvPicPr preferRelativeResize="0"/>
          <p:nvPr/>
        </p:nvPicPr>
        <p:blipFill>
          <a:blip r:embed="rId4">
            <a:alphaModFix/>
          </a:blip>
          <a:stretch>
            <a:fillRect/>
          </a:stretch>
        </p:blipFill>
        <p:spPr>
          <a:xfrm>
            <a:off x="311700" y="1062690"/>
            <a:ext cx="8679900" cy="4882444"/>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18"/>
                                        </p:tgtEl>
                                        <p:attrNameLst>
                                          <p:attrName>style.visibility</p:attrName>
                                        </p:attrNameLst>
                                      </p:cBhvr>
                                      <p:to>
                                        <p:strVal val="visible"/>
                                      </p:to>
                                    </p:set>
                                    <p:animEffect transition="in" filter="fade">
                                      <p:cBhvr>
                                        <p:cTn id="7" dur="1000"/>
                                        <p:tgtEl>
                                          <p:spTgt spid="4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2"/>
        <p:cNvGrpSpPr/>
        <p:nvPr/>
      </p:nvGrpSpPr>
      <p:grpSpPr>
        <a:xfrm>
          <a:off x="0" y="0"/>
          <a:ext cx="0" cy="0"/>
          <a:chOff x="0" y="0"/>
          <a:chExt cx="0" cy="0"/>
        </a:xfrm>
      </p:grpSpPr>
      <p:sp>
        <p:nvSpPr>
          <p:cNvPr id="423" name="Google Shape;423;p61"/>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24" name="Google Shape;424;p61"/>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25" name="Google Shape;425;p61" title="L'effet témoin   expérience du bon samaritain">
            <a:hlinkClick r:id="rId3"/>
          </p:cNvPr>
          <p:cNvPicPr preferRelativeResize="0"/>
          <p:nvPr/>
        </p:nvPicPr>
        <p:blipFill>
          <a:blip r:embed="rId4">
            <a:alphaModFix/>
          </a:blip>
          <a:stretch>
            <a:fillRect/>
          </a:stretch>
        </p:blipFill>
        <p:spPr>
          <a:xfrm>
            <a:off x="185100" y="961375"/>
            <a:ext cx="8727175" cy="49090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25"/>
                                        </p:tgtEl>
                                        <p:attrNameLst>
                                          <p:attrName>style.visibility</p:attrName>
                                        </p:attrNameLst>
                                      </p:cBhvr>
                                      <p:to>
                                        <p:strVal val="visible"/>
                                      </p:to>
                                    </p:set>
                                    <p:animEffect transition="in" filter="fade">
                                      <p:cBhvr>
                                        <p:cTn id="7" dur="1000"/>
                                        <p:tgtEl>
                                          <p:spTgt spid="4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29"/>
        <p:cNvGrpSpPr/>
        <p:nvPr/>
      </p:nvGrpSpPr>
      <p:grpSpPr>
        <a:xfrm>
          <a:off x="0" y="0"/>
          <a:ext cx="0" cy="0"/>
          <a:chOff x="0" y="0"/>
          <a:chExt cx="0" cy="0"/>
        </a:xfrm>
      </p:grpSpPr>
      <p:sp>
        <p:nvSpPr>
          <p:cNvPr id="430" name="Google Shape;430;p62"/>
          <p:cNvSpPr txBox="1">
            <a:spLocks noGrp="1"/>
          </p:cNvSpPr>
          <p:nvPr>
            <p:ph type="title"/>
          </p:nvPr>
        </p:nvSpPr>
        <p:spPr>
          <a:xfrm>
            <a:off x="311700" y="201942"/>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Les types de pression (influence sociale)</a:t>
            </a:r>
            <a:endParaRPr/>
          </a:p>
        </p:txBody>
      </p:sp>
      <p:sp>
        <p:nvSpPr>
          <p:cNvPr id="431" name="Google Shape;431;p62"/>
          <p:cNvSpPr txBox="1">
            <a:spLocks noGrp="1"/>
          </p:cNvSpPr>
          <p:nvPr>
            <p:ph type="body" idx="1"/>
          </p:nvPr>
        </p:nvSpPr>
        <p:spPr>
          <a:xfrm>
            <a:off x="311700" y="1954608"/>
            <a:ext cx="8520600" cy="44037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Char char="-"/>
            </a:pPr>
            <a:r>
              <a:rPr lang="fr-CA" sz="2100"/>
              <a:t>Exécution à contrecoeur</a:t>
            </a:r>
            <a:endParaRPr sz="2100"/>
          </a:p>
          <a:p>
            <a:pPr marL="457200" lvl="0" indent="-361950" algn="l" rtl="0">
              <a:spcBef>
                <a:spcPts val="0"/>
              </a:spcBef>
              <a:spcAft>
                <a:spcPts val="0"/>
              </a:spcAft>
              <a:buSzPts val="2100"/>
              <a:buChar char="-"/>
            </a:pPr>
            <a:r>
              <a:rPr lang="fr-CA" sz="2100"/>
              <a:t>Puisque tous amis le font, fais-le donc</a:t>
            </a:r>
            <a:endParaRPr sz="2100"/>
          </a:p>
          <a:p>
            <a:pPr marL="457200" lvl="0" indent="-361950" algn="l" rtl="0">
              <a:spcBef>
                <a:spcPts val="0"/>
              </a:spcBef>
              <a:spcAft>
                <a:spcPts val="0"/>
              </a:spcAft>
              <a:buSzPts val="2100"/>
              <a:buChar char="-"/>
            </a:pPr>
            <a:r>
              <a:rPr lang="fr-CA" sz="2100"/>
              <a:t>Pour éviter le rejet, d’être différent, pas dans la « </a:t>
            </a:r>
            <a:r>
              <a:rPr lang="fr-CA" sz="2100" i="1"/>
              <a:t>gang </a:t>
            </a:r>
            <a:r>
              <a:rPr lang="fr-CA" sz="2100"/>
              <a:t>»</a:t>
            </a:r>
            <a:endParaRPr sz="2100"/>
          </a:p>
          <a:p>
            <a:pPr marL="457200" lvl="0" indent="-361950" algn="l" rtl="0">
              <a:spcBef>
                <a:spcPts val="0"/>
              </a:spcBef>
              <a:spcAft>
                <a:spcPts val="0"/>
              </a:spcAft>
              <a:buSzPts val="2100"/>
              <a:buChar char="-"/>
            </a:pPr>
            <a:r>
              <a:rPr lang="fr-CA" sz="2100">
                <a:highlight>
                  <a:srgbClr val="00FF00"/>
                </a:highlight>
              </a:rPr>
              <a:t>Pour être acceptée et apprécié</a:t>
            </a:r>
            <a:r>
              <a:rPr lang="fr-CA" sz="2100"/>
              <a:t> des gens qu’on aime</a:t>
            </a:r>
            <a:endParaRPr sz="2100"/>
          </a:p>
          <a:p>
            <a:pPr marL="457200" lvl="0" indent="0" algn="l" rtl="0">
              <a:spcBef>
                <a:spcPts val="1200"/>
              </a:spcBef>
              <a:spcAft>
                <a:spcPts val="0"/>
              </a:spcAft>
              <a:buNone/>
            </a:pPr>
            <a:endParaRPr sz="2100"/>
          </a:p>
          <a:p>
            <a:pPr marL="457200" lvl="0" indent="-361950" algn="l" rtl="0">
              <a:spcBef>
                <a:spcPts val="1200"/>
              </a:spcBef>
              <a:spcAft>
                <a:spcPts val="0"/>
              </a:spcAft>
              <a:buSzPts val="2100"/>
              <a:buChar char="❖"/>
            </a:pPr>
            <a:r>
              <a:rPr lang="fr-CA" sz="2100"/>
              <a:t>Exemple : film d’horreur</a:t>
            </a:r>
            <a:endParaRPr sz="2100"/>
          </a:p>
        </p:txBody>
      </p:sp>
      <p:sp>
        <p:nvSpPr>
          <p:cNvPr id="432" name="Google Shape;432;p62"/>
          <p:cNvSpPr txBox="1"/>
          <p:nvPr/>
        </p:nvSpPr>
        <p:spPr>
          <a:xfrm>
            <a:off x="582450" y="1274525"/>
            <a:ext cx="5652300" cy="414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fr-CA" sz="2200" b="1">
                <a:solidFill>
                  <a:schemeClr val="accent3"/>
                </a:solidFill>
                <a:latin typeface="Open Sans"/>
                <a:ea typeface="Open Sans"/>
                <a:cs typeface="Open Sans"/>
                <a:sym typeface="Open Sans"/>
              </a:rPr>
              <a:t>2. Pression par les pairs</a:t>
            </a:r>
            <a:endParaRPr sz="2200" b="1">
              <a:solidFill>
                <a:schemeClr val="accent3"/>
              </a:solidFill>
              <a:latin typeface="Open Sans"/>
              <a:ea typeface="Open Sans"/>
              <a:cs typeface="Open Sans"/>
              <a:sym typeface="Open Sans"/>
            </a:endParaRPr>
          </a:p>
        </p:txBody>
      </p:sp>
      <p:pic>
        <p:nvPicPr>
          <p:cNvPr id="433" name="Google Shape;433;p62"/>
          <p:cNvPicPr preferRelativeResize="0"/>
          <p:nvPr/>
        </p:nvPicPr>
        <p:blipFill>
          <a:blip r:embed="rId3">
            <a:alphaModFix/>
          </a:blip>
          <a:stretch>
            <a:fillRect/>
          </a:stretch>
        </p:blipFill>
        <p:spPr>
          <a:xfrm>
            <a:off x="5138800" y="3618550"/>
            <a:ext cx="3317724" cy="3317724"/>
          </a:xfrm>
          <a:prstGeom prst="rect">
            <a:avLst/>
          </a:prstGeom>
          <a:noFill/>
          <a:ln>
            <a:noFill/>
          </a:ln>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98"/>
        <p:cNvGrpSpPr/>
        <p:nvPr/>
      </p:nvGrpSpPr>
      <p:grpSpPr>
        <a:xfrm>
          <a:off x="0" y="0"/>
          <a:ext cx="0" cy="0"/>
          <a:chOff x="0" y="0"/>
          <a:chExt cx="0" cy="0"/>
        </a:xfrm>
      </p:grpSpPr>
      <p:sp>
        <p:nvSpPr>
          <p:cNvPr id="99" name="Google Shape;99;p18"/>
          <p:cNvSpPr txBox="1">
            <a:spLocks noGrp="1"/>
          </p:cNvSpPr>
          <p:nvPr>
            <p:ph type="title"/>
          </p:nvPr>
        </p:nvSpPr>
        <p:spPr>
          <a:xfrm>
            <a:off x="311700" y="217592"/>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CA"/>
              <a:t>Qu’est-ce qu’une valeur?</a:t>
            </a:r>
            <a:endParaRPr/>
          </a:p>
        </p:txBody>
      </p:sp>
      <p:sp>
        <p:nvSpPr>
          <p:cNvPr id="100" name="Google Shape;100;p18"/>
          <p:cNvSpPr txBox="1">
            <a:spLocks noGrp="1"/>
          </p:cNvSpPr>
          <p:nvPr>
            <p:ph type="body" idx="1"/>
          </p:nvPr>
        </p:nvSpPr>
        <p:spPr>
          <a:xfrm>
            <a:off x="311700" y="2189258"/>
            <a:ext cx="3999900" cy="44037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r>
              <a:rPr lang="fr-CA" sz="1800"/>
              <a:t>Normes morales/éthiques qui </a:t>
            </a:r>
            <a:r>
              <a:rPr lang="fr-CA" sz="1800">
                <a:highlight>
                  <a:srgbClr val="00FF00"/>
                </a:highlight>
              </a:rPr>
              <a:t>guident les individus</a:t>
            </a:r>
            <a:r>
              <a:rPr lang="fr-CA" sz="1800"/>
              <a:t> à travers leurs choix. Les valeurs affectent les comportements et les attitudes. C’est un idéal à atteindre. </a:t>
            </a:r>
            <a:endParaRPr sz="1800"/>
          </a:p>
          <a:p>
            <a:pPr marL="0" lvl="0" indent="0" algn="l" rtl="0">
              <a:spcBef>
                <a:spcPts val="1200"/>
              </a:spcBef>
              <a:spcAft>
                <a:spcPts val="1200"/>
              </a:spcAft>
              <a:buNone/>
            </a:pPr>
            <a:endParaRPr/>
          </a:p>
        </p:txBody>
      </p:sp>
      <p:sp>
        <p:nvSpPr>
          <p:cNvPr id="101" name="Google Shape;101;p18"/>
          <p:cNvSpPr txBox="1">
            <a:spLocks noGrp="1"/>
          </p:cNvSpPr>
          <p:nvPr>
            <p:ph type="body" idx="2"/>
          </p:nvPr>
        </p:nvSpPr>
        <p:spPr>
          <a:xfrm>
            <a:off x="4832400" y="2251908"/>
            <a:ext cx="3999900" cy="440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fr-CA" sz="1800"/>
              <a:t>C’est toujours </a:t>
            </a:r>
            <a:r>
              <a:rPr lang="fr-CA" sz="1800">
                <a:highlight>
                  <a:srgbClr val="00FF00"/>
                </a:highlight>
              </a:rPr>
              <a:t>positif</a:t>
            </a:r>
            <a:endParaRPr sz="1800">
              <a:highlight>
                <a:srgbClr val="00FF00"/>
              </a:highlight>
            </a:endParaRPr>
          </a:p>
          <a:p>
            <a:pPr marL="457200" lvl="0" indent="-342900" algn="l" rtl="0">
              <a:spcBef>
                <a:spcPts val="0"/>
              </a:spcBef>
              <a:spcAft>
                <a:spcPts val="0"/>
              </a:spcAft>
              <a:buSzPts val="1800"/>
              <a:buChar char="-"/>
            </a:pPr>
            <a:r>
              <a:rPr lang="fr-CA" sz="1800"/>
              <a:t>C’est </a:t>
            </a:r>
            <a:r>
              <a:rPr lang="fr-CA" sz="1800">
                <a:highlight>
                  <a:srgbClr val="00FF00"/>
                </a:highlight>
              </a:rPr>
              <a:t>important </a:t>
            </a:r>
            <a:r>
              <a:rPr lang="fr-CA" sz="1800"/>
              <a:t>pour toi</a:t>
            </a:r>
            <a:endParaRPr sz="1800"/>
          </a:p>
          <a:p>
            <a:pPr marL="457200" lvl="0" indent="-342900" algn="l" rtl="0">
              <a:spcBef>
                <a:spcPts val="0"/>
              </a:spcBef>
              <a:spcAft>
                <a:spcPts val="0"/>
              </a:spcAft>
              <a:buSzPts val="1800"/>
              <a:buChar char="-"/>
            </a:pPr>
            <a:r>
              <a:rPr lang="fr-CA" sz="1800"/>
              <a:t>Une valeur te pousse à l’action. Les décisions que tu prends sont en fonction de tes valeurs</a:t>
            </a:r>
            <a:endParaRPr sz="1800"/>
          </a:p>
          <a:p>
            <a:pPr marL="457200" lvl="0" indent="-342900" algn="l" rtl="0">
              <a:spcBef>
                <a:spcPts val="0"/>
              </a:spcBef>
              <a:spcAft>
                <a:spcPts val="0"/>
              </a:spcAft>
              <a:buSzPts val="1800"/>
              <a:buChar char="-"/>
            </a:pPr>
            <a:r>
              <a:rPr lang="fr-CA" sz="1800"/>
              <a:t>Une valeur te rend fier, car si c’est important pour toi et que tu agis en fonction de ce qui est important pour toi (authenticité), tu es fier de tes actions</a:t>
            </a:r>
            <a:endParaRPr sz="1800"/>
          </a:p>
        </p:txBody>
      </p:sp>
      <p:sp>
        <p:nvSpPr>
          <p:cNvPr id="102" name="Google Shape;102;p18"/>
          <p:cNvSpPr txBox="1"/>
          <p:nvPr/>
        </p:nvSpPr>
        <p:spPr>
          <a:xfrm>
            <a:off x="425875" y="1556500"/>
            <a:ext cx="34134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2200" b="1">
                <a:solidFill>
                  <a:schemeClr val="dk2"/>
                </a:solidFill>
                <a:latin typeface="Open Sans"/>
                <a:ea typeface="Open Sans"/>
                <a:cs typeface="Open Sans"/>
                <a:sym typeface="Open Sans"/>
              </a:rPr>
              <a:t>Définition</a:t>
            </a:r>
            <a:endParaRPr sz="2200" b="1">
              <a:solidFill>
                <a:schemeClr val="dk2"/>
              </a:solidFill>
              <a:latin typeface="Open Sans"/>
              <a:ea typeface="Open Sans"/>
              <a:cs typeface="Open Sans"/>
              <a:sym typeface="Open Sans"/>
            </a:endParaRPr>
          </a:p>
        </p:txBody>
      </p:sp>
      <p:sp>
        <p:nvSpPr>
          <p:cNvPr id="103" name="Google Shape;103;p18"/>
          <p:cNvSpPr txBox="1"/>
          <p:nvPr/>
        </p:nvSpPr>
        <p:spPr>
          <a:xfrm>
            <a:off x="5125650" y="1523038"/>
            <a:ext cx="3413400" cy="3666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2200" b="1">
                <a:solidFill>
                  <a:schemeClr val="dk2"/>
                </a:solidFill>
                <a:latin typeface="Open Sans"/>
                <a:ea typeface="Open Sans"/>
                <a:cs typeface="Open Sans"/>
                <a:sym typeface="Open Sans"/>
              </a:rPr>
              <a:t>Caractéristiques</a:t>
            </a:r>
            <a:endParaRPr sz="2200" b="1">
              <a:solidFill>
                <a:schemeClr val="dk2"/>
              </a:solidFill>
              <a:latin typeface="Open Sans"/>
              <a:ea typeface="Open Sans"/>
              <a:cs typeface="Open Sans"/>
              <a:sym typeface="Open Sans"/>
            </a:endParaRPr>
          </a:p>
        </p:txBody>
      </p:sp>
      <p:sp>
        <p:nvSpPr>
          <p:cNvPr id="104" name="Google Shape;104;p18"/>
          <p:cNvSpPr/>
          <p:nvPr/>
        </p:nvSpPr>
        <p:spPr>
          <a:xfrm>
            <a:off x="973900" y="3852900"/>
            <a:ext cx="3930012" cy="2802708"/>
          </a:xfrm>
          <a:prstGeom prst="irregularSeal1">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5" name="Google Shape;105;p18"/>
          <p:cNvSpPr txBox="1"/>
          <p:nvPr/>
        </p:nvSpPr>
        <p:spPr>
          <a:xfrm>
            <a:off x="1841475" y="4703550"/>
            <a:ext cx="2351400" cy="6576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800">
                <a:solidFill>
                  <a:schemeClr val="dk2"/>
                </a:solidFill>
                <a:latin typeface="Open Sans"/>
                <a:ea typeface="Open Sans"/>
                <a:cs typeface="Open Sans"/>
                <a:sym typeface="Open Sans"/>
              </a:rPr>
              <a:t>Psstt… Une valeur… ça a de la valeur pour toi !</a:t>
            </a:r>
            <a:endParaRPr sz="1800">
              <a:solidFill>
                <a:schemeClr val="dk2"/>
              </a:solidFill>
              <a:latin typeface="Open Sans"/>
              <a:ea typeface="Open Sans"/>
              <a:cs typeface="Open Sans"/>
              <a:sym typeface="Open Sans"/>
            </a:endParaRPr>
          </a:p>
        </p:txBody>
      </p:sp>
      <p:sp>
        <p:nvSpPr>
          <p:cNvPr id="106" name="Google Shape;106;p18"/>
          <p:cNvSpPr/>
          <p:nvPr/>
        </p:nvSpPr>
        <p:spPr>
          <a:xfrm>
            <a:off x="4919600" y="256775"/>
            <a:ext cx="3836100" cy="1315200"/>
          </a:xfrm>
          <a:prstGeom prst="horizontalScroll">
            <a:avLst>
              <a:gd name="adj" fmla="val 12500"/>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07" name="Google Shape;107;p18"/>
          <p:cNvSpPr txBox="1"/>
          <p:nvPr/>
        </p:nvSpPr>
        <p:spPr>
          <a:xfrm>
            <a:off x="5303150" y="597100"/>
            <a:ext cx="30690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800">
                <a:solidFill>
                  <a:schemeClr val="dk2"/>
                </a:solidFill>
                <a:latin typeface="Open Sans"/>
                <a:ea typeface="Open Sans"/>
                <a:cs typeface="Open Sans"/>
                <a:sym typeface="Open Sans"/>
              </a:rPr>
              <a:t>Elles peuvent évoluer et changer avec le temps</a:t>
            </a:r>
            <a:endParaRPr sz="1800">
              <a:solidFill>
                <a:schemeClr val="dk2"/>
              </a:solidFill>
              <a:latin typeface="Open Sans"/>
              <a:ea typeface="Open Sans"/>
              <a:cs typeface="Open Sans"/>
              <a:sym typeface="Open Sans"/>
            </a:endParaRPr>
          </a:p>
        </p:txBody>
      </p: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3"/>
          <p:cNvSpPr txBox="1">
            <a:spLocks noGrp="1"/>
          </p:cNvSpPr>
          <p:nvPr>
            <p:ph type="title"/>
          </p:nvPr>
        </p:nvSpPr>
        <p:spPr>
          <a:xfrm>
            <a:off x="311700" y="201942"/>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Les types de pression (influence sociale)</a:t>
            </a:r>
            <a:endParaRPr/>
          </a:p>
        </p:txBody>
      </p:sp>
      <p:sp>
        <p:nvSpPr>
          <p:cNvPr id="439" name="Google Shape;439;p63"/>
          <p:cNvSpPr txBox="1">
            <a:spLocks noGrp="1"/>
          </p:cNvSpPr>
          <p:nvPr>
            <p:ph type="body" idx="1"/>
          </p:nvPr>
        </p:nvSpPr>
        <p:spPr>
          <a:xfrm>
            <a:off x="311700" y="1954608"/>
            <a:ext cx="8520600" cy="44037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Char char="-"/>
            </a:pPr>
            <a:r>
              <a:rPr lang="fr-CA" sz="2100"/>
              <a:t>Provoque la </a:t>
            </a:r>
            <a:r>
              <a:rPr lang="fr-CA" sz="2100">
                <a:highlight>
                  <a:srgbClr val="00FF00"/>
                </a:highlight>
              </a:rPr>
              <a:t>soumission</a:t>
            </a:r>
            <a:endParaRPr sz="2100">
              <a:highlight>
                <a:srgbClr val="00FF00"/>
              </a:highlight>
            </a:endParaRPr>
          </a:p>
          <a:p>
            <a:pPr marL="457200" lvl="0" indent="-361950" algn="l" rtl="0">
              <a:spcBef>
                <a:spcPts val="0"/>
              </a:spcBef>
              <a:spcAft>
                <a:spcPts val="0"/>
              </a:spcAft>
              <a:buSzPts val="2100"/>
              <a:buChar char="-"/>
            </a:pPr>
            <a:r>
              <a:rPr lang="fr-CA" sz="2100"/>
              <a:t>On t’impose une façon de faire</a:t>
            </a:r>
            <a:endParaRPr sz="2100"/>
          </a:p>
          <a:p>
            <a:pPr marL="457200" lvl="0" indent="-361950" algn="l" rtl="0">
              <a:spcBef>
                <a:spcPts val="0"/>
              </a:spcBef>
              <a:spcAft>
                <a:spcPts val="0"/>
              </a:spcAft>
              <a:buSzPts val="2100"/>
              <a:buChar char="-"/>
            </a:pPr>
            <a:r>
              <a:rPr lang="fr-CA" sz="2100"/>
              <a:t>Vient d’une personne qui a plus </a:t>
            </a:r>
            <a:r>
              <a:rPr lang="fr-CA" sz="2100">
                <a:highlight>
                  <a:srgbClr val="00FF00"/>
                </a:highlight>
              </a:rPr>
              <a:t>d’autorité/pouvoir que toi</a:t>
            </a:r>
            <a:endParaRPr sz="2100">
              <a:highlight>
                <a:srgbClr val="00FF00"/>
              </a:highlight>
            </a:endParaRPr>
          </a:p>
          <a:p>
            <a:pPr marL="457200" lvl="0" indent="0" algn="l" rtl="0">
              <a:spcBef>
                <a:spcPts val="1200"/>
              </a:spcBef>
              <a:spcAft>
                <a:spcPts val="0"/>
              </a:spcAft>
              <a:buNone/>
            </a:pPr>
            <a:endParaRPr sz="2100"/>
          </a:p>
          <a:p>
            <a:pPr marL="457200" lvl="0" indent="-361950" algn="l" rtl="0">
              <a:spcBef>
                <a:spcPts val="1200"/>
              </a:spcBef>
              <a:spcAft>
                <a:spcPts val="0"/>
              </a:spcAft>
              <a:buSzPts val="2100"/>
              <a:buChar char="❖"/>
            </a:pPr>
            <a:r>
              <a:rPr lang="fr-CA" sz="2100"/>
              <a:t>Exemple : </a:t>
            </a:r>
            <a:endParaRPr sz="2100"/>
          </a:p>
          <a:p>
            <a:pPr marL="457200" lvl="0" indent="-361950" algn="l" rtl="0">
              <a:spcBef>
                <a:spcPts val="0"/>
              </a:spcBef>
              <a:spcAft>
                <a:spcPts val="0"/>
              </a:spcAft>
              <a:buSzPts val="2100"/>
              <a:buChar char="-"/>
            </a:pPr>
            <a:r>
              <a:rPr lang="fr-CA" sz="2100"/>
              <a:t>Jeu de la mort</a:t>
            </a:r>
            <a:endParaRPr sz="2100"/>
          </a:p>
          <a:p>
            <a:pPr marL="457200" lvl="0" indent="-361950" algn="l" rtl="0">
              <a:spcBef>
                <a:spcPts val="0"/>
              </a:spcBef>
              <a:spcAft>
                <a:spcPts val="0"/>
              </a:spcAft>
              <a:buSzPts val="2100"/>
              <a:buChar char="-"/>
            </a:pPr>
            <a:r>
              <a:rPr lang="fr-CA" sz="2100"/>
              <a:t>Officiers allemands </a:t>
            </a:r>
            <a:endParaRPr sz="2100"/>
          </a:p>
          <a:p>
            <a:pPr marL="914400" lvl="0" indent="0" algn="l" rtl="0">
              <a:spcBef>
                <a:spcPts val="1200"/>
              </a:spcBef>
              <a:spcAft>
                <a:spcPts val="1200"/>
              </a:spcAft>
              <a:buNone/>
            </a:pPr>
            <a:r>
              <a:rPr lang="fr-CA" sz="2100"/>
              <a:t>durant la SGM</a:t>
            </a:r>
            <a:endParaRPr sz="2100"/>
          </a:p>
        </p:txBody>
      </p:sp>
      <p:sp>
        <p:nvSpPr>
          <p:cNvPr id="440" name="Google Shape;440;p63"/>
          <p:cNvSpPr txBox="1"/>
          <p:nvPr/>
        </p:nvSpPr>
        <p:spPr>
          <a:xfrm>
            <a:off x="582450" y="1274525"/>
            <a:ext cx="5652300" cy="414000"/>
          </a:xfrm>
          <a:prstGeom prst="rect">
            <a:avLst/>
          </a:prstGeom>
          <a:noFill/>
          <a:ln>
            <a:noFill/>
          </a:ln>
        </p:spPr>
        <p:txBody>
          <a:bodyPr spcFirstLastPara="1" wrap="square" lIns="91425" tIns="91425" rIns="91425" bIns="91425" anchor="t" anchorCtr="0">
            <a:noAutofit/>
          </a:bodyPr>
          <a:lstStyle/>
          <a:p>
            <a:pPr marL="457200" lvl="0" indent="0" algn="l" rtl="0">
              <a:spcBef>
                <a:spcPts val="0"/>
              </a:spcBef>
              <a:spcAft>
                <a:spcPts val="0"/>
              </a:spcAft>
              <a:buNone/>
            </a:pPr>
            <a:r>
              <a:rPr lang="fr-CA" sz="2200" b="1">
                <a:solidFill>
                  <a:schemeClr val="accent3"/>
                </a:solidFill>
                <a:latin typeface="Open Sans"/>
                <a:ea typeface="Open Sans"/>
                <a:cs typeface="Open Sans"/>
                <a:sym typeface="Open Sans"/>
              </a:rPr>
              <a:t>3. Pression autoritaire</a:t>
            </a:r>
            <a:endParaRPr sz="2200" b="1">
              <a:solidFill>
                <a:schemeClr val="accent3"/>
              </a:solidFill>
              <a:latin typeface="Open Sans"/>
              <a:ea typeface="Open Sans"/>
              <a:cs typeface="Open Sans"/>
              <a:sym typeface="Open Sans"/>
            </a:endParaRPr>
          </a:p>
        </p:txBody>
      </p:sp>
      <p:pic>
        <p:nvPicPr>
          <p:cNvPr id="441" name="Google Shape;441;p63"/>
          <p:cNvPicPr preferRelativeResize="0"/>
          <p:nvPr/>
        </p:nvPicPr>
        <p:blipFill>
          <a:blip r:embed="rId3">
            <a:alphaModFix/>
          </a:blip>
          <a:stretch>
            <a:fillRect/>
          </a:stretch>
        </p:blipFill>
        <p:spPr>
          <a:xfrm>
            <a:off x="4381750" y="3208197"/>
            <a:ext cx="4233025" cy="3423775"/>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5"/>
        <p:cNvGrpSpPr/>
        <p:nvPr/>
      </p:nvGrpSpPr>
      <p:grpSpPr>
        <a:xfrm>
          <a:off x="0" y="0"/>
          <a:ext cx="0" cy="0"/>
          <a:chOff x="0" y="0"/>
          <a:chExt cx="0" cy="0"/>
        </a:xfrm>
      </p:grpSpPr>
      <p:sp>
        <p:nvSpPr>
          <p:cNvPr id="446" name="Google Shape;446;p6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l" rtl="0">
              <a:spcBef>
                <a:spcPts val="0"/>
              </a:spcBef>
              <a:spcAft>
                <a:spcPts val="0"/>
              </a:spcAft>
              <a:buNone/>
            </a:pPr>
            <a:endParaRPr/>
          </a:p>
        </p:txBody>
      </p:sp>
      <p:sp>
        <p:nvSpPr>
          <p:cNvPr id="447" name="Google Shape;447;p64"/>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448" name="Google Shape;448;p64" descr="2 minutes pour comprendre le déroulement de l'expérience de Stanley Milgram sur la soumission à l'autorité. &#10;Credit: Le jeu de la mort - Documentaire  France Télévisions &amp; Radio télévision suisse (2010)" title="L'EXPERIENCE DE MILGRAM EN 2 MINUTES">
            <a:hlinkClick r:id="rId3"/>
          </p:cNvPr>
          <p:cNvPicPr preferRelativeResize="0"/>
          <p:nvPr/>
        </p:nvPicPr>
        <p:blipFill>
          <a:blip r:embed="rId4">
            <a:alphaModFix/>
          </a:blip>
          <a:stretch>
            <a:fillRect/>
          </a:stretch>
        </p:blipFill>
        <p:spPr>
          <a:xfrm>
            <a:off x="311700" y="1032593"/>
            <a:ext cx="8697300" cy="4892207"/>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48"/>
                                        </p:tgtEl>
                                        <p:attrNameLst>
                                          <p:attrName>style.visibility</p:attrName>
                                        </p:attrNameLst>
                                      </p:cBhvr>
                                      <p:to>
                                        <p:strVal val="visible"/>
                                      </p:to>
                                    </p:set>
                                    <p:animEffect transition="in" filter="fade">
                                      <p:cBhvr>
                                        <p:cTn id="7" dur="1000"/>
                                        <p:tgtEl>
                                          <p:spTgt spid="4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2"/>
        <p:cNvGrpSpPr/>
        <p:nvPr/>
      </p:nvGrpSpPr>
      <p:grpSpPr>
        <a:xfrm>
          <a:off x="0" y="0"/>
          <a:ext cx="0" cy="0"/>
          <a:chOff x="0" y="0"/>
          <a:chExt cx="0" cy="0"/>
        </a:xfrm>
      </p:grpSpPr>
      <p:sp>
        <p:nvSpPr>
          <p:cNvPr id="453" name="Google Shape;453;p65"/>
          <p:cNvSpPr txBox="1">
            <a:spLocks noGrp="1"/>
          </p:cNvSpPr>
          <p:nvPr>
            <p:ph type="title"/>
          </p:nvPr>
        </p:nvSpPr>
        <p:spPr>
          <a:xfrm>
            <a:off x="1765200" y="279025"/>
            <a:ext cx="5613600" cy="1073700"/>
          </a:xfrm>
          <a:prstGeom prst="rect">
            <a:avLst/>
          </a:prstGeom>
        </p:spPr>
        <p:txBody>
          <a:bodyPr spcFirstLastPara="1" wrap="square" lIns="91425" tIns="91425" rIns="91425" bIns="91425" anchor="ctr" anchorCtr="0">
            <a:normAutofit/>
          </a:bodyPr>
          <a:lstStyle/>
          <a:p>
            <a:pPr marL="0" lvl="0" indent="0" algn="l" rtl="0">
              <a:spcBef>
                <a:spcPts val="0"/>
              </a:spcBef>
              <a:spcAft>
                <a:spcPts val="0"/>
              </a:spcAft>
              <a:buNone/>
            </a:pPr>
            <a:r>
              <a:rPr lang="fr-CA" b="1"/>
              <a:t>Discussion de groupe</a:t>
            </a:r>
            <a:endParaRPr b="1"/>
          </a:p>
        </p:txBody>
      </p:sp>
      <p:sp>
        <p:nvSpPr>
          <p:cNvPr id="454" name="Google Shape;454;p65"/>
          <p:cNvSpPr txBox="1"/>
          <p:nvPr/>
        </p:nvSpPr>
        <p:spPr>
          <a:xfrm>
            <a:off x="629425" y="1979100"/>
            <a:ext cx="7797600" cy="40239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2400">
                <a:solidFill>
                  <a:schemeClr val="dk2"/>
                </a:solidFill>
                <a:latin typeface="Open Sans"/>
                <a:ea typeface="Open Sans"/>
                <a:cs typeface="Open Sans"/>
                <a:sym typeface="Open Sans"/>
              </a:rPr>
              <a:t>Est-il toujours favorable de se conformer aux normes sociales ? Pourquoi ? </a:t>
            </a:r>
            <a:endParaRPr sz="2400">
              <a:solidFill>
                <a:schemeClr val="dk2"/>
              </a:solidFill>
              <a:latin typeface="Open Sans"/>
              <a:ea typeface="Open Sans"/>
              <a:cs typeface="Open Sans"/>
              <a:sym typeface="Open Sans"/>
            </a:endParaRPr>
          </a:p>
          <a:p>
            <a:pPr marL="0" lvl="0" indent="0" algn="ctr" rtl="0">
              <a:spcBef>
                <a:spcPts val="0"/>
              </a:spcBef>
              <a:spcAft>
                <a:spcPts val="0"/>
              </a:spcAft>
              <a:buNone/>
            </a:pPr>
            <a:endParaRPr sz="2400">
              <a:solidFill>
                <a:schemeClr val="dk2"/>
              </a:solidFill>
              <a:latin typeface="Open Sans"/>
              <a:ea typeface="Open Sans"/>
              <a:cs typeface="Open Sans"/>
              <a:sym typeface="Open Sans"/>
            </a:endParaRPr>
          </a:p>
          <a:p>
            <a:pPr marL="0" lvl="0" indent="0" algn="ctr" rtl="0">
              <a:spcBef>
                <a:spcPts val="0"/>
              </a:spcBef>
              <a:spcAft>
                <a:spcPts val="0"/>
              </a:spcAft>
              <a:buNone/>
            </a:pPr>
            <a:r>
              <a:rPr lang="fr-CA" sz="2400">
                <a:solidFill>
                  <a:schemeClr val="dk2"/>
                </a:solidFill>
                <a:latin typeface="Open Sans"/>
                <a:ea typeface="Open Sans"/>
                <a:cs typeface="Open Sans"/>
                <a:sym typeface="Open Sans"/>
              </a:rPr>
              <a:t>Exemples : </a:t>
            </a:r>
            <a:endParaRPr sz="2400">
              <a:solidFill>
                <a:schemeClr val="dk2"/>
              </a:solidFill>
              <a:latin typeface="Open Sans"/>
              <a:ea typeface="Open Sans"/>
              <a:cs typeface="Open Sans"/>
              <a:sym typeface="Open Sans"/>
            </a:endParaRPr>
          </a:p>
          <a:p>
            <a:pPr marL="457200" lvl="0" indent="-381000" algn="l" rtl="0">
              <a:spcBef>
                <a:spcPts val="0"/>
              </a:spcBef>
              <a:spcAft>
                <a:spcPts val="0"/>
              </a:spcAft>
              <a:buClr>
                <a:schemeClr val="dk2"/>
              </a:buClr>
              <a:buSzPts val="2400"/>
              <a:buFont typeface="Open Sans"/>
              <a:buAutoNum type="arabicPeriod"/>
            </a:pPr>
            <a:r>
              <a:rPr lang="fr-CA" sz="2400">
                <a:solidFill>
                  <a:schemeClr val="dk2"/>
                </a:solidFill>
                <a:latin typeface="Open Sans"/>
                <a:ea typeface="Open Sans"/>
                <a:cs typeface="Open Sans"/>
                <a:sym typeface="Open Sans"/>
              </a:rPr>
              <a:t>Les normes de beauté</a:t>
            </a:r>
            <a:endParaRPr sz="2400">
              <a:solidFill>
                <a:schemeClr val="dk2"/>
              </a:solidFill>
              <a:latin typeface="Open Sans"/>
              <a:ea typeface="Open Sans"/>
              <a:cs typeface="Open Sans"/>
              <a:sym typeface="Open Sans"/>
            </a:endParaRPr>
          </a:p>
          <a:p>
            <a:pPr marL="457200" lvl="0" indent="-381000" algn="l" rtl="0">
              <a:spcBef>
                <a:spcPts val="0"/>
              </a:spcBef>
              <a:spcAft>
                <a:spcPts val="0"/>
              </a:spcAft>
              <a:buClr>
                <a:schemeClr val="dk2"/>
              </a:buClr>
              <a:buSzPts val="2400"/>
              <a:buFont typeface="Open Sans"/>
              <a:buAutoNum type="arabicPeriod"/>
            </a:pPr>
            <a:r>
              <a:rPr lang="fr-CA" sz="2400">
                <a:solidFill>
                  <a:schemeClr val="dk2"/>
                </a:solidFill>
                <a:latin typeface="Open Sans"/>
                <a:ea typeface="Open Sans"/>
                <a:cs typeface="Open Sans"/>
                <a:sym typeface="Open Sans"/>
              </a:rPr>
              <a:t>Les codes vestimentaires (pas seulement dans les écoles)</a:t>
            </a:r>
            <a:endParaRPr sz="2400">
              <a:solidFill>
                <a:schemeClr val="dk2"/>
              </a:solidFill>
              <a:latin typeface="Open Sans"/>
              <a:ea typeface="Open Sans"/>
              <a:cs typeface="Open Sans"/>
              <a:sym typeface="Open Sans"/>
            </a:endParaRPr>
          </a:p>
          <a:p>
            <a:pPr marL="457200" lvl="0" indent="-381000" algn="l" rtl="0">
              <a:spcBef>
                <a:spcPts val="0"/>
              </a:spcBef>
              <a:spcAft>
                <a:spcPts val="0"/>
              </a:spcAft>
              <a:buClr>
                <a:schemeClr val="dk2"/>
              </a:buClr>
              <a:buSzPts val="2400"/>
              <a:buFont typeface="Open Sans"/>
              <a:buAutoNum type="arabicPeriod"/>
            </a:pPr>
            <a:r>
              <a:rPr lang="fr-CA" sz="2400">
                <a:solidFill>
                  <a:schemeClr val="dk2"/>
                </a:solidFill>
                <a:latin typeface="Open Sans"/>
                <a:ea typeface="Open Sans"/>
                <a:cs typeface="Open Sans"/>
                <a:sym typeface="Open Sans"/>
              </a:rPr>
              <a:t>L’expression des émotions chez les hommes</a:t>
            </a:r>
            <a:endParaRPr sz="2400">
              <a:solidFill>
                <a:schemeClr val="dk2"/>
              </a:solidFill>
              <a:latin typeface="Open Sans"/>
              <a:ea typeface="Open Sans"/>
              <a:cs typeface="Open Sans"/>
              <a:sym typeface="Open Sans"/>
            </a:endParaRPr>
          </a:p>
          <a:p>
            <a:pPr marL="457200" lvl="0" indent="-381000" algn="l" rtl="0">
              <a:spcBef>
                <a:spcPts val="0"/>
              </a:spcBef>
              <a:spcAft>
                <a:spcPts val="0"/>
              </a:spcAft>
              <a:buClr>
                <a:schemeClr val="dk2"/>
              </a:buClr>
              <a:buSzPts val="2400"/>
              <a:buFont typeface="Open Sans"/>
              <a:buAutoNum type="arabicPeriod"/>
            </a:pPr>
            <a:r>
              <a:rPr lang="fr-CA" sz="2400">
                <a:solidFill>
                  <a:schemeClr val="dk2"/>
                </a:solidFill>
                <a:latin typeface="Open Sans"/>
                <a:ea typeface="Open Sans"/>
                <a:cs typeface="Open Sans"/>
                <a:sym typeface="Open Sans"/>
              </a:rPr>
              <a:t>L’utilisation des réseaux sociaux</a:t>
            </a:r>
            <a:endParaRPr sz="2400">
              <a:solidFill>
                <a:schemeClr val="dk2"/>
              </a:solidFill>
              <a:latin typeface="Open Sans"/>
              <a:ea typeface="Open Sans"/>
              <a:cs typeface="Open Sans"/>
              <a:sym typeface="Open Sans"/>
            </a:endParaRPr>
          </a:p>
          <a:p>
            <a:pPr marL="457200" lvl="0" indent="-381000" algn="l" rtl="0">
              <a:spcBef>
                <a:spcPts val="0"/>
              </a:spcBef>
              <a:spcAft>
                <a:spcPts val="0"/>
              </a:spcAft>
              <a:buClr>
                <a:schemeClr val="dk2"/>
              </a:buClr>
              <a:buSzPts val="2400"/>
              <a:buFont typeface="Open Sans"/>
              <a:buAutoNum type="arabicPeriod"/>
            </a:pPr>
            <a:r>
              <a:rPr lang="fr-CA" sz="2400">
                <a:solidFill>
                  <a:schemeClr val="dk2"/>
                </a:solidFill>
                <a:latin typeface="Open Sans"/>
                <a:ea typeface="Open Sans"/>
                <a:cs typeface="Open Sans"/>
                <a:sym typeface="Open Sans"/>
              </a:rPr>
              <a:t>Le modèle de vie professionnel classique (boulot-métro-dodo)</a:t>
            </a:r>
            <a:endParaRPr sz="2400">
              <a:solidFill>
                <a:schemeClr val="dk2"/>
              </a:solidFill>
              <a:latin typeface="Open Sans"/>
              <a:ea typeface="Open Sans"/>
              <a:cs typeface="Open Sans"/>
              <a:sym typeface="Open Sans"/>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6"/>
          <p:cNvSpPr txBox="1">
            <a:spLocks noGrp="1"/>
          </p:cNvSpPr>
          <p:nvPr>
            <p:ph type="title"/>
          </p:nvPr>
        </p:nvSpPr>
        <p:spPr>
          <a:xfrm>
            <a:off x="311700" y="1086400"/>
            <a:ext cx="85713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9600"/>
              <a:t>Les repères</a:t>
            </a:r>
            <a:endParaRPr sz="9600"/>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3"/>
        <p:cNvGrpSpPr/>
        <p:nvPr/>
      </p:nvGrpSpPr>
      <p:grpSpPr>
        <a:xfrm>
          <a:off x="0" y="0"/>
          <a:ext cx="0" cy="0"/>
          <a:chOff x="0" y="0"/>
          <a:chExt cx="0" cy="0"/>
        </a:xfrm>
      </p:grpSpPr>
      <p:sp>
        <p:nvSpPr>
          <p:cNvPr id="464" name="Google Shape;464;p67"/>
          <p:cNvSpPr txBox="1">
            <a:spLocks noGrp="1"/>
          </p:cNvSpPr>
          <p:nvPr>
            <p:ph type="title"/>
          </p:nvPr>
        </p:nvSpPr>
        <p:spPr>
          <a:xfrm>
            <a:off x="311700" y="186292"/>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Définition</a:t>
            </a:r>
            <a:endParaRPr/>
          </a:p>
        </p:txBody>
      </p:sp>
      <p:sp>
        <p:nvSpPr>
          <p:cNvPr id="465" name="Google Shape;465;p67"/>
          <p:cNvSpPr txBox="1">
            <a:spLocks noGrp="1"/>
          </p:cNvSpPr>
          <p:nvPr>
            <p:ph type="body" idx="1"/>
          </p:nvPr>
        </p:nvSpPr>
        <p:spPr>
          <a:xfrm>
            <a:off x="159700" y="961375"/>
            <a:ext cx="8893500" cy="55116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fr-CA" sz="2000"/>
              <a:t>Ressource de l’environnement social et culturel à laquelle </a:t>
            </a:r>
            <a:r>
              <a:rPr lang="fr-CA" sz="2000">
                <a:highlight>
                  <a:srgbClr val="00FF00"/>
                </a:highlight>
              </a:rPr>
              <a:t>on se réfère pour alimenter et éclairer une réflexion éthique</a:t>
            </a:r>
            <a:endParaRPr sz="2000">
              <a:highlight>
                <a:srgbClr val="00FF00"/>
              </a:highlight>
            </a:endParaRPr>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Ce sont tous les outils que tu utiliseras </a:t>
            </a:r>
            <a:r>
              <a:rPr lang="fr-CA" sz="2000">
                <a:highlight>
                  <a:srgbClr val="00FF00"/>
                </a:highlight>
              </a:rPr>
              <a:t>dans le but d’appuyer ton opinion</a:t>
            </a:r>
            <a:r>
              <a:rPr lang="fr-CA" sz="2000"/>
              <a:t>, d’amener des arguments. Tu peux te référer sur plein de choses, ça peut être des oeuvres artistiques, des témoignages d’experts, des expériences personnelles. </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highlight>
                  <a:srgbClr val="00FF00"/>
                </a:highlight>
              </a:rPr>
              <a:t>Points de référence</a:t>
            </a:r>
            <a:r>
              <a:rPr lang="fr-CA" sz="2000"/>
              <a:t> qui nous aident à nous orienter dans nos réflexions (ex: randonnée)</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Il y a plusieurs types de repères</a:t>
            </a:r>
            <a:endParaRPr sz="2000"/>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69"/>
        <p:cNvGrpSpPr/>
        <p:nvPr/>
      </p:nvGrpSpPr>
      <p:grpSpPr>
        <a:xfrm>
          <a:off x="0" y="0"/>
          <a:ext cx="0" cy="0"/>
          <a:chOff x="0" y="0"/>
          <a:chExt cx="0" cy="0"/>
        </a:xfrm>
      </p:grpSpPr>
      <p:sp>
        <p:nvSpPr>
          <p:cNvPr id="470" name="Google Shape;470;p68"/>
          <p:cNvSpPr txBox="1">
            <a:spLocks noGrp="1"/>
          </p:cNvSpPr>
          <p:nvPr>
            <p:ph type="title"/>
          </p:nvPr>
        </p:nvSpPr>
        <p:spPr>
          <a:xfrm>
            <a:off x="1435608" y="274638"/>
            <a:ext cx="749808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endParaRPr/>
          </a:p>
        </p:txBody>
      </p:sp>
      <p:sp>
        <p:nvSpPr>
          <p:cNvPr id="471" name="Google Shape;471;p68"/>
          <p:cNvSpPr txBox="1">
            <a:spLocks noGrp="1"/>
          </p:cNvSpPr>
          <p:nvPr>
            <p:ph type="body" idx="1"/>
          </p:nvPr>
        </p:nvSpPr>
        <p:spPr>
          <a:xfrm>
            <a:off x="263252" y="383075"/>
            <a:ext cx="8617500" cy="4800600"/>
          </a:xfrm>
          <a:prstGeom prst="rect">
            <a:avLst/>
          </a:prstGeom>
          <a:noFill/>
          <a:ln>
            <a:noFill/>
          </a:ln>
        </p:spPr>
        <p:txBody>
          <a:bodyPr spcFirstLastPara="1" wrap="square" lIns="91425" tIns="45700" rIns="91425" bIns="45700" anchor="t" anchorCtr="0">
            <a:normAutofit/>
          </a:bodyPr>
          <a:lstStyle/>
          <a:p>
            <a:pPr marL="457200" lvl="0" indent="-368300" algn="l" rtl="0">
              <a:lnSpc>
                <a:spcPct val="90000"/>
              </a:lnSpc>
              <a:spcBef>
                <a:spcPts val="0"/>
              </a:spcBef>
              <a:spcAft>
                <a:spcPts val="0"/>
              </a:spcAft>
              <a:buSzPts val="2200"/>
              <a:buChar char="-"/>
            </a:pPr>
            <a:r>
              <a:rPr lang="fr-CA" sz="2200"/>
              <a:t>La boussole t’aide à retrouver le nord et t’orienter dans la bonne direction. C’est la même chose pour les repères en éthique</a:t>
            </a:r>
            <a:endParaRPr sz="2200"/>
          </a:p>
          <a:p>
            <a:pPr marL="457200" lvl="0" indent="0" algn="l" rtl="0">
              <a:lnSpc>
                <a:spcPct val="90000"/>
              </a:lnSpc>
              <a:spcBef>
                <a:spcPts val="0"/>
              </a:spcBef>
              <a:spcAft>
                <a:spcPts val="0"/>
              </a:spcAft>
              <a:buNone/>
            </a:pPr>
            <a:endParaRPr sz="2200"/>
          </a:p>
          <a:p>
            <a:pPr marL="640080" lvl="1" indent="-250444" algn="l" rtl="0">
              <a:lnSpc>
                <a:spcPct val="90000"/>
              </a:lnSpc>
              <a:spcBef>
                <a:spcPts val="550"/>
              </a:spcBef>
              <a:spcAft>
                <a:spcPts val="0"/>
              </a:spcAft>
              <a:buSzPts val="2200"/>
              <a:buChar char="○"/>
            </a:pPr>
            <a:r>
              <a:rPr lang="fr-CA" sz="2200"/>
              <a:t>Ils permettent d’</a:t>
            </a:r>
            <a:r>
              <a:rPr lang="fr-CA" sz="2200">
                <a:highlight>
                  <a:srgbClr val="00FF00"/>
                </a:highlight>
              </a:rPr>
              <a:t>orienter tes idées</a:t>
            </a:r>
            <a:r>
              <a:rPr lang="fr-CA" sz="2200"/>
              <a:t> lorsque tu as besoin d’argumenter et de défendre ton opinion</a:t>
            </a:r>
            <a:endParaRPr sz="2200"/>
          </a:p>
          <a:p>
            <a:pPr marL="365760" lvl="0" indent="0" algn="l" rtl="0">
              <a:lnSpc>
                <a:spcPct val="90000"/>
              </a:lnSpc>
              <a:spcBef>
                <a:spcPts val="600"/>
              </a:spcBef>
              <a:spcAft>
                <a:spcPts val="1200"/>
              </a:spcAft>
              <a:buNone/>
            </a:pPr>
            <a:endParaRPr sz="2800"/>
          </a:p>
        </p:txBody>
      </p:sp>
      <p:pic>
        <p:nvPicPr>
          <p:cNvPr id="472" name="Google Shape;472;p68"/>
          <p:cNvPicPr preferRelativeResize="0"/>
          <p:nvPr/>
        </p:nvPicPr>
        <p:blipFill>
          <a:blip r:embed="rId3">
            <a:alphaModFix/>
          </a:blip>
          <a:stretch>
            <a:fillRect/>
          </a:stretch>
        </p:blipFill>
        <p:spPr>
          <a:xfrm>
            <a:off x="5436675" y="3269325"/>
            <a:ext cx="3497100" cy="3497100"/>
          </a:xfrm>
          <a:prstGeom prst="rect">
            <a:avLst/>
          </a:prstGeom>
          <a:noFill/>
          <a:ln>
            <a:noFill/>
          </a:ln>
        </p:spPr>
      </p:pic>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6"/>
        <p:cNvGrpSpPr/>
        <p:nvPr/>
      </p:nvGrpSpPr>
      <p:grpSpPr>
        <a:xfrm>
          <a:off x="0" y="0"/>
          <a:ext cx="0" cy="0"/>
          <a:chOff x="0" y="0"/>
          <a:chExt cx="0" cy="0"/>
        </a:xfrm>
      </p:grpSpPr>
      <p:sp>
        <p:nvSpPr>
          <p:cNvPr id="477" name="Google Shape;477;p69"/>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Les types de repères</a:t>
            </a:r>
            <a:endParaRPr/>
          </a:p>
        </p:txBody>
      </p:sp>
      <p:sp>
        <p:nvSpPr>
          <p:cNvPr id="478" name="Google Shape;478;p69"/>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61950" algn="l" rtl="0">
              <a:lnSpc>
                <a:spcPct val="150000"/>
              </a:lnSpc>
              <a:spcBef>
                <a:spcPts val="0"/>
              </a:spcBef>
              <a:spcAft>
                <a:spcPts val="0"/>
              </a:spcAft>
              <a:buSzPts val="2100"/>
              <a:buChar char="➢"/>
            </a:pPr>
            <a:r>
              <a:rPr lang="fr-CA" sz="2100"/>
              <a:t>Social</a:t>
            </a:r>
            <a:endParaRPr sz="2100"/>
          </a:p>
          <a:p>
            <a:pPr marL="457200" lvl="0" indent="-361950" algn="l" rtl="0">
              <a:lnSpc>
                <a:spcPct val="150000"/>
              </a:lnSpc>
              <a:spcBef>
                <a:spcPts val="0"/>
              </a:spcBef>
              <a:spcAft>
                <a:spcPts val="0"/>
              </a:spcAft>
              <a:buSzPts val="2100"/>
              <a:buChar char="➢"/>
            </a:pPr>
            <a:r>
              <a:rPr lang="fr-CA" sz="2100"/>
              <a:t>Moral</a:t>
            </a:r>
            <a:endParaRPr sz="2100"/>
          </a:p>
          <a:p>
            <a:pPr marL="457200" lvl="0" indent="-361950" algn="l" rtl="0">
              <a:lnSpc>
                <a:spcPct val="150000"/>
              </a:lnSpc>
              <a:spcBef>
                <a:spcPts val="0"/>
              </a:spcBef>
              <a:spcAft>
                <a:spcPts val="0"/>
              </a:spcAft>
              <a:buSzPts val="2100"/>
              <a:buChar char="➢"/>
            </a:pPr>
            <a:r>
              <a:rPr lang="fr-CA" sz="2100"/>
              <a:t>Religieux</a:t>
            </a:r>
            <a:endParaRPr sz="2100"/>
          </a:p>
          <a:p>
            <a:pPr marL="457200" lvl="0" indent="-361950" algn="l" rtl="0">
              <a:lnSpc>
                <a:spcPct val="150000"/>
              </a:lnSpc>
              <a:spcBef>
                <a:spcPts val="0"/>
              </a:spcBef>
              <a:spcAft>
                <a:spcPts val="0"/>
              </a:spcAft>
              <a:buSzPts val="2100"/>
              <a:buChar char="➢"/>
            </a:pPr>
            <a:r>
              <a:rPr lang="fr-CA" sz="2100"/>
              <a:t>Philosophique</a:t>
            </a:r>
            <a:endParaRPr sz="2100"/>
          </a:p>
          <a:p>
            <a:pPr marL="457200" lvl="0" indent="-361950" algn="l" rtl="0">
              <a:lnSpc>
                <a:spcPct val="150000"/>
              </a:lnSpc>
              <a:spcBef>
                <a:spcPts val="0"/>
              </a:spcBef>
              <a:spcAft>
                <a:spcPts val="0"/>
              </a:spcAft>
              <a:buSzPts val="2100"/>
              <a:buChar char="➢"/>
            </a:pPr>
            <a:r>
              <a:rPr lang="fr-CA" sz="2100"/>
              <a:t>Scientifique</a:t>
            </a:r>
            <a:endParaRPr sz="2100"/>
          </a:p>
          <a:p>
            <a:pPr marL="457200" lvl="0" indent="-361950" algn="l" rtl="0">
              <a:lnSpc>
                <a:spcPct val="150000"/>
              </a:lnSpc>
              <a:spcBef>
                <a:spcPts val="0"/>
              </a:spcBef>
              <a:spcAft>
                <a:spcPts val="0"/>
              </a:spcAft>
              <a:buSzPts val="2100"/>
              <a:buChar char="➢"/>
            </a:pPr>
            <a:r>
              <a:rPr lang="fr-CA" sz="2100"/>
              <a:t>Culturel</a:t>
            </a:r>
            <a:endParaRPr sz="2100"/>
          </a:p>
        </p:txBody>
      </p:sp>
      <p:pic>
        <p:nvPicPr>
          <p:cNvPr id="479" name="Google Shape;479;p69"/>
          <p:cNvPicPr preferRelativeResize="0"/>
          <p:nvPr/>
        </p:nvPicPr>
        <p:blipFill>
          <a:blip r:embed="rId3">
            <a:alphaModFix/>
          </a:blip>
          <a:stretch>
            <a:fillRect/>
          </a:stretch>
        </p:blipFill>
        <p:spPr>
          <a:xfrm>
            <a:off x="3834000" y="1947800"/>
            <a:ext cx="4746325" cy="3559750"/>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3"/>
        <p:cNvGrpSpPr/>
        <p:nvPr/>
      </p:nvGrpSpPr>
      <p:grpSpPr>
        <a:xfrm>
          <a:off x="0" y="0"/>
          <a:ext cx="0" cy="0"/>
          <a:chOff x="0" y="0"/>
          <a:chExt cx="0" cy="0"/>
        </a:xfrm>
      </p:grpSpPr>
      <p:sp>
        <p:nvSpPr>
          <p:cNvPr id="484" name="Google Shape;484;p70"/>
          <p:cNvSpPr txBox="1">
            <a:spLocks noGrp="1"/>
          </p:cNvSpPr>
          <p:nvPr>
            <p:ph type="title"/>
          </p:nvPr>
        </p:nvSpPr>
        <p:spPr>
          <a:xfrm>
            <a:off x="232100" y="1086655"/>
            <a:ext cx="4045200" cy="921300"/>
          </a:xfrm>
          <a:prstGeom prst="rect">
            <a:avLst/>
          </a:prstGeom>
        </p:spPr>
        <p:txBody>
          <a:bodyPr spcFirstLastPara="1" wrap="square" lIns="91425" tIns="91425" rIns="91425" bIns="91425" anchor="b" anchorCtr="0">
            <a:normAutofit/>
          </a:bodyPr>
          <a:lstStyle/>
          <a:p>
            <a:pPr marL="457200" lvl="0" indent="-495300" algn="ctr" rtl="0">
              <a:spcBef>
                <a:spcPts val="0"/>
              </a:spcBef>
              <a:spcAft>
                <a:spcPts val="0"/>
              </a:spcAft>
              <a:buSzPts val="4200"/>
              <a:buAutoNum type="arabicPeriod"/>
            </a:pPr>
            <a:r>
              <a:rPr lang="fr-CA"/>
              <a:t>Repères sociaux</a:t>
            </a:r>
            <a:endParaRPr/>
          </a:p>
        </p:txBody>
      </p:sp>
      <p:sp>
        <p:nvSpPr>
          <p:cNvPr id="485" name="Google Shape;485;p70"/>
          <p:cNvSpPr txBox="1">
            <a:spLocks noGrp="1"/>
          </p:cNvSpPr>
          <p:nvPr>
            <p:ph type="subTitle" idx="1"/>
          </p:nvPr>
        </p:nvSpPr>
        <p:spPr>
          <a:xfrm>
            <a:off x="359450" y="37767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486" name="Google Shape;486;p70"/>
          <p:cNvSpPr txBox="1">
            <a:spLocks noGrp="1"/>
          </p:cNvSpPr>
          <p:nvPr>
            <p:ph type="body" idx="2"/>
          </p:nvPr>
        </p:nvSpPr>
        <p:spPr>
          <a:xfrm>
            <a:off x="4684725" y="241125"/>
            <a:ext cx="4299900" cy="64665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fr-CA" sz="2000"/>
              <a:t>Se rattache aux </a:t>
            </a:r>
            <a:r>
              <a:rPr lang="fr-CA" sz="2000">
                <a:highlight>
                  <a:srgbClr val="00FF00"/>
                </a:highlight>
              </a:rPr>
              <a:t>personnes de ton entourage</a:t>
            </a:r>
            <a:endParaRPr sz="2000">
              <a:highlight>
                <a:srgbClr val="00FF00"/>
              </a:highlight>
            </a:endParaRPr>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Expériences personnelles, arguments entendus par quelqu’un que tu connais, observation du comportement des autres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Utiliser les autres comme référence</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Si tu fais référence à l’un des arguments des personnes ton entourage, tu utilises un repère social</a:t>
            </a:r>
            <a:endParaRPr sz="2000"/>
          </a:p>
        </p:txBody>
      </p:sp>
      <p:pic>
        <p:nvPicPr>
          <p:cNvPr id="487" name="Google Shape;487;p70"/>
          <p:cNvPicPr preferRelativeResize="0"/>
          <p:nvPr/>
        </p:nvPicPr>
        <p:blipFill>
          <a:blip r:embed="rId3">
            <a:alphaModFix/>
          </a:blip>
          <a:stretch>
            <a:fillRect/>
          </a:stretch>
        </p:blipFill>
        <p:spPr>
          <a:xfrm>
            <a:off x="104750" y="2662799"/>
            <a:ext cx="4299900" cy="1532411"/>
          </a:xfrm>
          <a:prstGeom prst="rect">
            <a:avLst/>
          </a:prstGeom>
          <a:noFill/>
          <a:ln>
            <a:noFill/>
          </a:ln>
        </p:spPr>
      </p:pic>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1"/>
        <p:cNvGrpSpPr/>
        <p:nvPr/>
      </p:nvGrpSpPr>
      <p:grpSpPr>
        <a:xfrm>
          <a:off x="0" y="0"/>
          <a:ext cx="0" cy="0"/>
          <a:chOff x="0" y="0"/>
          <a:chExt cx="0" cy="0"/>
        </a:xfrm>
      </p:grpSpPr>
      <p:sp>
        <p:nvSpPr>
          <p:cNvPr id="492" name="Google Shape;492;p71"/>
          <p:cNvSpPr txBox="1">
            <a:spLocks noGrp="1"/>
          </p:cNvSpPr>
          <p:nvPr>
            <p:ph type="title"/>
          </p:nvPr>
        </p:nvSpPr>
        <p:spPr>
          <a:xfrm>
            <a:off x="265500" y="27455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2. Repères moraux</a:t>
            </a:r>
            <a:endParaRPr/>
          </a:p>
        </p:txBody>
      </p:sp>
      <p:sp>
        <p:nvSpPr>
          <p:cNvPr id="493" name="Google Shape;493;p71"/>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494" name="Google Shape;494;p71"/>
          <p:cNvSpPr txBox="1">
            <a:spLocks noGrp="1"/>
          </p:cNvSpPr>
          <p:nvPr>
            <p:ph type="body" idx="2"/>
          </p:nvPr>
        </p:nvSpPr>
        <p:spPr>
          <a:xfrm>
            <a:off x="4939500" y="397700"/>
            <a:ext cx="3837000" cy="62316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Fait référence surtout à des </a:t>
            </a:r>
            <a:r>
              <a:rPr lang="fr-CA" sz="2000">
                <a:highlight>
                  <a:srgbClr val="00FF00"/>
                </a:highlight>
              </a:rPr>
              <a:t>normes, des lois, des principes en général</a:t>
            </a:r>
            <a:r>
              <a:rPr lang="fr-CA" sz="2000"/>
              <a:t>. </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Basé sur ce que la majorité des personnes considère comme étant bon ou mauvais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highlight>
                  <a:srgbClr val="00FF00"/>
                </a:highlight>
              </a:rPr>
              <a:t>Conception générale du bien et du mal</a:t>
            </a:r>
            <a:endParaRPr sz="2000">
              <a:highlight>
                <a:srgbClr val="00FF00"/>
              </a:highlight>
            </a:endParaRPr>
          </a:p>
        </p:txBody>
      </p:sp>
      <p:pic>
        <p:nvPicPr>
          <p:cNvPr id="495" name="Google Shape;495;p71"/>
          <p:cNvPicPr preferRelativeResize="0"/>
          <p:nvPr/>
        </p:nvPicPr>
        <p:blipFill>
          <a:blip r:embed="rId3">
            <a:alphaModFix/>
          </a:blip>
          <a:stretch>
            <a:fillRect/>
          </a:stretch>
        </p:blipFill>
        <p:spPr>
          <a:xfrm>
            <a:off x="159700" y="2911975"/>
            <a:ext cx="4214301" cy="2370549"/>
          </a:xfrm>
          <a:prstGeom prst="rect">
            <a:avLst/>
          </a:prstGeom>
          <a:noFill/>
          <a:ln>
            <a:noFill/>
          </a:ln>
        </p:spPr>
      </p:pic>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99"/>
        <p:cNvGrpSpPr/>
        <p:nvPr/>
      </p:nvGrpSpPr>
      <p:grpSpPr>
        <a:xfrm>
          <a:off x="0" y="0"/>
          <a:ext cx="0" cy="0"/>
          <a:chOff x="0" y="0"/>
          <a:chExt cx="0" cy="0"/>
        </a:xfrm>
      </p:grpSpPr>
      <p:sp>
        <p:nvSpPr>
          <p:cNvPr id="500" name="Google Shape;500;p72"/>
          <p:cNvSpPr txBox="1">
            <a:spLocks noGrp="1"/>
          </p:cNvSpPr>
          <p:nvPr>
            <p:ph type="title"/>
          </p:nvPr>
        </p:nvSpPr>
        <p:spPr>
          <a:xfrm>
            <a:off x="934558" y="211988"/>
            <a:ext cx="74982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fr-CA"/>
              <a:t>Exemples de repères moraux  </a:t>
            </a:r>
            <a:endParaRPr/>
          </a:p>
        </p:txBody>
      </p:sp>
      <p:sp>
        <p:nvSpPr>
          <p:cNvPr id="501" name="Google Shape;501;p72"/>
          <p:cNvSpPr txBox="1">
            <a:spLocks noGrp="1"/>
          </p:cNvSpPr>
          <p:nvPr>
            <p:ph type="body" idx="1"/>
          </p:nvPr>
        </p:nvSpPr>
        <p:spPr>
          <a:xfrm>
            <a:off x="253650" y="1240900"/>
            <a:ext cx="8680200" cy="5404200"/>
          </a:xfrm>
          <a:prstGeom prst="rect">
            <a:avLst/>
          </a:prstGeom>
        </p:spPr>
        <p:txBody>
          <a:bodyPr spcFirstLastPara="1" wrap="square" lIns="91425" tIns="45700" rIns="91425" bIns="45700" anchor="t" anchorCtr="0">
            <a:noAutofit/>
          </a:bodyPr>
          <a:lstStyle/>
          <a:p>
            <a:pPr marL="457200" lvl="0" indent="-355600" algn="l" rtl="0">
              <a:spcBef>
                <a:spcPts val="600"/>
              </a:spcBef>
              <a:spcAft>
                <a:spcPts val="0"/>
              </a:spcAft>
              <a:buSzPts val="2000"/>
              <a:buChar char="-"/>
            </a:pPr>
            <a:r>
              <a:rPr lang="fr-CA" sz="2000"/>
              <a:t>Les valeurs : la liberté, l’amitié, l’amour, etc.</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Les normes de politesse : laisser sa place dans l’autobus pour une personne âgée, donner un pourboire au restaurant, etc. </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Les règles de bases de la vie en société: respect, politesse, etc.</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Les principes et valeurs inscrits dans la Charte des droits et libertés : l’égalité entre les hommes et les femmes.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Codes de vie et règlements de l’école</a:t>
            </a:r>
            <a:endParaRPr sz="2000"/>
          </a:p>
          <a:p>
            <a:pPr marL="457200" lvl="0" indent="0" algn="l" rtl="0">
              <a:spcBef>
                <a:spcPts val="1200"/>
              </a:spcBef>
              <a:spcAft>
                <a:spcPts val="0"/>
              </a:spcAft>
              <a:buNone/>
            </a:pPr>
            <a:endParaRPr sz="2000"/>
          </a:p>
          <a:p>
            <a:pPr marL="457200" lvl="0" indent="-355600" algn="l" rtl="0">
              <a:spcBef>
                <a:spcPts val="1200"/>
              </a:spcBef>
              <a:spcAft>
                <a:spcPts val="1200"/>
              </a:spcAft>
              <a:buSzPts val="2000"/>
              <a:buChar char="-"/>
            </a:pPr>
            <a:r>
              <a:rPr lang="fr-CA" sz="2000"/>
              <a:t>Lois et justice : code de la route, code criminel. </a:t>
            </a:r>
            <a:endParaRPr sz="2000"/>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11"/>
        <p:cNvGrpSpPr/>
        <p:nvPr/>
      </p:nvGrpSpPr>
      <p:grpSpPr>
        <a:xfrm>
          <a:off x="0" y="0"/>
          <a:ext cx="0" cy="0"/>
          <a:chOff x="0" y="0"/>
          <a:chExt cx="0" cy="0"/>
        </a:xfrm>
      </p:grpSpPr>
      <p:sp>
        <p:nvSpPr>
          <p:cNvPr id="112" name="Google Shape;112;p19"/>
          <p:cNvSpPr txBox="1">
            <a:spLocks noGrp="1"/>
          </p:cNvSpPr>
          <p:nvPr>
            <p:ph type="title"/>
          </p:nvPr>
        </p:nvSpPr>
        <p:spPr>
          <a:xfrm>
            <a:off x="1435600" y="274654"/>
            <a:ext cx="7498200" cy="1549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CA"/>
              <a:t>Nommez des valeurs que vous connaissez</a:t>
            </a:r>
            <a:endParaRPr/>
          </a:p>
        </p:txBody>
      </p:sp>
      <p:sp>
        <p:nvSpPr>
          <p:cNvPr id="113" name="Google Shape;113;p19"/>
          <p:cNvSpPr txBox="1">
            <a:spLocks noGrp="1"/>
          </p:cNvSpPr>
          <p:nvPr>
            <p:ph type="body" idx="1"/>
          </p:nvPr>
        </p:nvSpPr>
        <p:spPr>
          <a:xfrm>
            <a:off x="1435600" y="2347925"/>
            <a:ext cx="7498200" cy="3900600"/>
          </a:xfrm>
          <a:prstGeom prst="rect">
            <a:avLst/>
          </a:prstGeom>
        </p:spPr>
        <p:txBody>
          <a:bodyPr spcFirstLastPara="1" wrap="square" lIns="91425" tIns="45700" rIns="91425" bIns="45700" anchor="t" anchorCtr="0">
            <a:normAutofit/>
          </a:bodyPr>
          <a:lstStyle/>
          <a:p>
            <a:pPr marL="0" lvl="0" indent="0" algn="l" rtl="0">
              <a:spcBef>
                <a:spcPts val="6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14" name="Google Shape;114;p19"/>
          <p:cNvPicPr preferRelativeResize="0"/>
          <p:nvPr/>
        </p:nvPicPr>
        <p:blipFill>
          <a:blip r:embed="rId3">
            <a:alphaModFix/>
          </a:blip>
          <a:stretch>
            <a:fillRect/>
          </a:stretch>
        </p:blipFill>
        <p:spPr>
          <a:xfrm>
            <a:off x="0" y="2195631"/>
            <a:ext cx="9144001" cy="3531439"/>
          </a:xfrm>
          <a:prstGeom prst="rect">
            <a:avLst/>
          </a:prstGeom>
          <a:noFill/>
          <a:ln>
            <a:noFill/>
          </a:ln>
        </p:spPr>
      </p:pic>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05"/>
        <p:cNvGrpSpPr/>
        <p:nvPr/>
      </p:nvGrpSpPr>
      <p:grpSpPr>
        <a:xfrm>
          <a:off x="0" y="0"/>
          <a:ext cx="0" cy="0"/>
          <a:chOff x="0" y="0"/>
          <a:chExt cx="0" cy="0"/>
        </a:xfrm>
      </p:grpSpPr>
      <p:sp>
        <p:nvSpPr>
          <p:cNvPr id="506" name="Google Shape;506;p73"/>
          <p:cNvSpPr txBox="1">
            <a:spLocks noGrp="1"/>
          </p:cNvSpPr>
          <p:nvPr>
            <p:ph type="title"/>
          </p:nvPr>
        </p:nvSpPr>
        <p:spPr>
          <a:xfrm>
            <a:off x="265500" y="-416492"/>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3. Repères religieux</a:t>
            </a:r>
            <a:endParaRPr/>
          </a:p>
        </p:txBody>
      </p:sp>
      <p:sp>
        <p:nvSpPr>
          <p:cNvPr id="507" name="Google Shape;507;p73"/>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08" name="Google Shape;508;p73"/>
          <p:cNvSpPr txBox="1">
            <a:spLocks noGrp="1"/>
          </p:cNvSpPr>
          <p:nvPr>
            <p:ph type="body" idx="2"/>
          </p:nvPr>
        </p:nvSpPr>
        <p:spPr>
          <a:xfrm>
            <a:off x="4716050" y="100200"/>
            <a:ext cx="4268700" cy="64665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Ensemble des </a:t>
            </a:r>
            <a:r>
              <a:rPr lang="fr-CA" sz="2000">
                <a:highlight>
                  <a:srgbClr val="00FF00"/>
                </a:highlight>
              </a:rPr>
              <a:t>références que tu pourrais faire par rapport à une religion</a:t>
            </a:r>
            <a:r>
              <a:rPr lang="fr-CA" sz="2000"/>
              <a:t> (pas nécessairement la tienne si tu en as une)</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Englobe toutes les pratiques religieuses, les idéologies, les textes sacrés, etc.</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Par exemple, les musulmans, peuvent dire que c’est important de donner aux pauvres, car l’un des piliers de l’</a:t>
            </a:r>
            <a:r>
              <a:rPr lang="fr-CA" sz="2000" b="1"/>
              <a:t>Islam</a:t>
            </a:r>
            <a:r>
              <a:rPr lang="fr-CA" sz="2000"/>
              <a:t>, est l’aumône (don d’argent)</a:t>
            </a:r>
            <a:endParaRPr sz="2000"/>
          </a:p>
        </p:txBody>
      </p:sp>
      <p:pic>
        <p:nvPicPr>
          <p:cNvPr id="509" name="Google Shape;509;p73"/>
          <p:cNvPicPr preferRelativeResize="0"/>
          <p:nvPr/>
        </p:nvPicPr>
        <p:blipFill>
          <a:blip r:embed="rId3">
            <a:alphaModFix/>
          </a:blip>
          <a:stretch>
            <a:fillRect/>
          </a:stretch>
        </p:blipFill>
        <p:spPr>
          <a:xfrm>
            <a:off x="90702" y="1907099"/>
            <a:ext cx="4394800" cy="3043825"/>
          </a:xfrm>
          <a:prstGeom prst="rect">
            <a:avLst/>
          </a:prstGeom>
          <a:noFill/>
          <a:ln>
            <a:noFill/>
          </a:ln>
        </p:spPr>
      </p:pic>
      <p:sp>
        <p:nvSpPr>
          <p:cNvPr id="510" name="Google Shape;510;p73"/>
          <p:cNvSpPr txBox="1"/>
          <p:nvPr/>
        </p:nvSpPr>
        <p:spPr>
          <a:xfrm>
            <a:off x="265500" y="5282525"/>
            <a:ext cx="4133700" cy="1299600"/>
          </a:xfrm>
          <a:prstGeom prst="rect">
            <a:avLst/>
          </a:prstGeom>
          <a:noFill/>
          <a:ln>
            <a:noFill/>
          </a:ln>
        </p:spPr>
        <p:txBody>
          <a:bodyPr spcFirstLastPara="1" wrap="square" lIns="91425" tIns="91425" rIns="91425" bIns="91425" anchor="t" anchorCtr="0">
            <a:noAutofit/>
          </a:bodyPr>
          <a:lstStyle/>
          <a:p>
            <a:pPr marL="0" lvl="0" indent="0" algn="ctr" rtl="0">
              <a:lnSpc>
                <a:spcPct val="90000"/>
              </a:lnSpc>
              <a:spcBef>
                <a:spcPts val="600"/>
              </a:spcBef>
              <a:spcAft>
                <a:spcPts val="0"/>
              </a:spcAft>
              <a:buNone/>
            </a:pPr>
            <a:r>
              <a:rPr lang="fr-CA" sz="2000">
                <a:solidFill>
                  <a:schemeClr val="dk2"/>
                </a:solidFill>
                <a:latin typeface="Open Sans"/>
                <a:ea typeface="Open Sans"/>
                <a:cs typeface="Open Sans"/>
                <a:sym typeface="Open Sans"/>
              </a:rPr>
              <a:t>Toutes pratiques religieuses ou idéologies propres à une religion sont englobées dans le repère religieux.</a:t>
            </a:r>
            <a:endParaRPr sz="2000">
              <a:solidFill>
                <a:schemeClr val="dk2"/>
              </a:solidFill>
              <a:latin typeface="Open Sans"/>
              <a:ea typeface="Open Sans"/>
              <a:cs typeface="Open Sans"/>
              <a:sym typeface="Open San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4"/>
        <p:cNvGrpSpPr/>
        <p:nvPr/>
      </p:nvGrpSpPr>
      <p:grpSpPr>
        <a:xfrm>
          <a:off x="0" y="0"/>
          <a:ext cx="0" cy="0"/>
          <a:chOff x="0" y="0"/>
          <a:chExt cx="0" cy="0"/>
        </a:xfrm>
      </p:grpSpPr>
      <p:sp>
        <p:nvSpPr>
          <p:cNvPr id="515" name="Google Shape;515;p74"/>
          <p:cNvSpPr txBox="1">
            <a:spLocks noGrp="1"/>
          </p:cNvSpPr>
          <p:nvPr>
            <p:ph type="title"/>
          </p:nvPr>
        </p:nvSpPr>
        <p:spPr>
          <a:xfrm>
            <a:off x="822908" y="304788"/>
            <a:ext cx="74982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fr-CA"/>
              <a:t>Exemples de repères religieux </a:t>
            </a:r>
            <a:endParaRPr/>
          </a:p>
        </p:txBody>
      </p:sp>
      <p:sp>
        <p:nvSpPr>
          <p:cNvPr id="516" name="Google Shape;516;p74"/>
          <p:cNvSpPr txBox="1">
            <a:spLocks noGrp="1"/>
          </p:cNvSpPr>
          <p:nvPr>
            <p:ph type="body" idx="1"/>
          </p:nvPr>
        </p:nvSpPr>
        <p:spPr>
          <a:xfrm>
            <a:off x="206674" y="1447800"/>
            <a:ext cx="8727000" cy="4800600"/>
          </a:xfrm>
          <a:prstGeom prst="rect">
            <a:avLst/>
          </a:prstGeom>
        </p:spPr>
        <p:txBody>
          <a:bodyPr spcFirstLastPara="1" wrap="square" lIns="91425" tIns="45700" rIns="91425" bIns="45700" anchor="t" anchorCtr="0">
            <a:normAutofit/>
          </a:bodyPr>
          <a:lstStyle/>
          <a:p>
            <a:pPr marL="457200" lvl="0" indent="-355600" algn="l" rtl="0">
              <a:spcBef>
                <a:spcPts val="600"/>
              </a:spcBef>
              <a:spcAft>
                <a:spcPts val="0"/>
              </a:spcAft>
              <a:buSzPts val="2000"/>
              <a:buChar char="-"/>
            </a:pPr>
            <a:r>
              <a:rPr lang="fr-CA" sz="2000"/>
              <a:t>Les commandements, les pratiques encouragées par un chef religieux : un pasteur (protestantisme), un imam (islam), un chaman (cultures autochtones).</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Les textes sacrés ou les récits sacrés : la Bible, la Torah, le Coran, etc.</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Une croyance: la résurrection, le karma, le jugement dernier, etc. </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Une règle : tu ne tueras point, ne pas manger de porc, etc. </a:t>
            </a:r>
            <a:endParaRPr sz="2000"/>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sp>
        <p:nvSpPr>
          <p:cNvPr id="521" name="Google Shape;521;p75"/>
          <p:cNvSpPr txBox="1">
            <a:spLocks noGrp="1"/>
          </p:cNvSpPr>
          <p:nvPr>
            <p:ph type="title"/>
          </p:nvPr>
        </p:nvSpPr>
        <p:spPr>
          <a:xfrm>
            <a:off x="249850" y="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4. Repères philosophiques</a:t>
            </a:r>
            <a:endParaRPr/>
          </a:p>
        </p:txBody>
      </p:sp>
      <p:sp>
        <p:nvSpPr>
          <p:cNvPr id="522" name="Google Shape;522;p75"/>
          <p:cNvSpPr txBox="1">
            <a:spLocks noGrp="1"/>
          </p:cNvSpPr>
          <p:nvPr>
            <p:ph type="subTitle" idx="1"/>
          </p:nvPr>
        </p:nvSpPr>
        <p:spPr>
          <a:xfrm>
            <a:off x="343775" y="37454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23" name="Google Shape;523;p75"/>
          <p:cNvSpPr txBox="1">
            <a:spLocks noGrp="1"/>
          </p:cNvSpPr>
          <p:nvPr>
            <p:ph type="body" idx="2"/>
          </p:nvPr>
        </p:nvSpPr>
        <p:spPr>
          <a:xfrm>
            <a:off x="4939500" y="0"/>
            <a:ext cx="3837000" cy="64197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Fait </a:t>
            </a:r>
            <a:r>
              <a:rPr lang="fr-CA" sz="2000">
                <a:highlight>
                  <a:srgbClr val="00FF00"/>
                </a:highlight>
              </a:rPr>
              <a:t>référence à un philosophe ou une idéologie philosophique</a:t>
            </a:r>
            <a:endParaRPr sz="2000">
              <a:highlight>
                <a:srgbClr val="00FF00"/>
              </a:highlight>
            </a:endParaRPr>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Certains courants de pensée ont été élaborées suite à la réflexion de plusieurs penseurs qui nous influencent encore beaucoup aujourd’hui</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Diviser pour mieux régner ou connais-toi toi même</a:t>
            </a:r>
            <a:endParaRPr sz="2000"/>
          </a:p>
        </p:txBody>
      </p:sp>
      <p:pic>
        <p:nvPicPr>
          <p:cNvPr id="524" name="Google Shape;524;p75"/>
          <p:cNvPicPr preferRelativeResize="0"/>
          <p:nvPr/>
        </p:nvPicPr>
        <p:blipFill>
          <a:blip r:embed="rId3">
            <a:alphaModFix/>
          </a:blip>
          <a:stretch>
            <a:fillRect/>
          </a:stretch>
        </p:blipFill>
        <p:spPr>
          <a:xfrm>
            <a:off x="155900" y="2830550"/>
            <a:ext cx="2167774" cy="2890375"/>
          </a:xfrm>
          <a:prstGeom prst="rect">
            <a:avLst/>
          </a:prstGeom>
          <a:noFill/>
          <a:ln>
            <a:noFill/>
          </a:ln>
        </p:spPr>
      </p:pic>
      <p:pic>
        <p:nvPicPr>
          <p:cNvPr id="525" name="Google Shape;525;p75"/>
          <p:cNvPicPr preferRelativeResize="0"/>
          <p:nvPr/>
        </p:nvPicPr>
        <p:blipFill>
          <a:blip r:embed="rId4">
            <a:alphaModFix/>
          </a:blip>
          <a:stretch>
            <a:fillRect/>
          </a:stretch>
        </p:blipFill>
        <p:spPr>
          <a:xfrm>
            <a:off x="2607100" y="3066063"/>
            <a:ext cx="1885950" cy="2419350"/>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76"/>
          <p:cNvSpPr txBox="1">
            <a:spLocks noGrp="1"/>
          </p:cNvSpPr>
          <p:nvPr>
            <p:ph type="title"/>
          </p:nvPr>
        </p:nvSpPr>
        <p:spPr>
          <a:xfrm>
            <a:off x="86823" y="148225"/>
            <a:ext cx="95166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fr-CA"/>
              <a:t>Exemples de repères philosophiques </a:t>
            </a:r>
            <a:endParaRPr/>
          </a:p>
        </p:txBody>
      </p:sp>
      <p:sp>
        <p:nvSpPr>
          <p:cNvPr id="531" name="Google Shape;531;p76"/>
          <p:cNvSpPr txBox="1">
            <a:spLocks noGrp="1"/>
          </p:cNvSpPr>
          <p:nvPr>
            <p:ph type="body" idx="1"/>
          </p:nvPr>
        </p:nvSpPr>
        <p:spPr>
          <a:xfrm>
            <a:off x="519824" y="1447800"/>
            <a:ext cx="8414100" cy="4800600"/>
          </a:xfrm>
          <a:prstGeom prst="rect">
            <a:avLst/>
          </a:prstGeom>
        </p:spPr>
        <p:txBody>
          <a:bodyPr spcFirstLastPara="1" wrap="square" lIns="91425" tIns="45700" rIns="91425" bIns="45700" anchor="t" anchorCtr="0">
            <a:normAutofit/>
          </a:bodyPr>
          <a:lstStyle/>
          <a:p>
            <a:pPr marL="457200" lvl="0" indent="-355600" algn="l" rtl="0">
              <a:spcBef>
                <a:spcPts val="600"/>
              </a:spcBef>
              <a:spcAft>
                <a:spcPts val="0"/>
              </a:spcAft>
              <a:buSzPts val="2000"/>
              <a:buChar char="-"/>
            </a:pPr>
            <a:r>
              <a:rPr lang="fr-CA" sz="2000"/>
              <a:t>Un courant de pensée ou une philosophie : communisme, déterminisme, existentialisme, etc. </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Philosophe: Karl Marx, Aristote, Épicure, etc. </a:t>
            </a:r>
            <a:endParaRPr sz="2000"/>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35"/>
        <p:cNvGrpSpPr/>
        <p:nvPr/>
      </p:nvGrpSpPr>
      <p:grpSpPr>
        <a:xfrm>
          <a:off x="0" y="0"/>
          <a:ext cx="0" cy="0"/>
          <a:chOff x="0" y="0"/>
          <a:chExt cx="0" cy="0"/>
        </a:xfrm>
      </p:grpSpPr>
      <p:sp>
        <p:nvSpPr>
          <p:cNvPr id="536" name="Google Shape;536;p77"/>
          <p:cNvSpPr txBox="1">
            <a:spLocks noGrp="1"/>
          </p:cNvSpPr>
          <p:nvPr>
            <p:ph type="title"/>
          </p:nvPr>
        </p:nvSpPr>
        <p:spPr>
          <a:xfrm>
            <a:off x="265500" y="-649242"/>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5. Repères scientifiques</a:t>
            </a:r>
            <a:endParaRPr/>
          </a:p>
        </p:txBody>
      </p:sp>
      <p:sp>
        <p:nvSpPr>
          <p:cNvPr id="537" name="Google Shape;537;p77"/>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38" name="Google Shape;538;p77"/>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Se base sur différentes </a:t>
            </a:r>
            <a:r>
              <a:rPr lang="fr-CA" sz="2000">
                <a:highlight>
                  <a:srgbClr val="00FF00"/>
                </a:highlight>
              </a:rPr>
              <a:t>études ou recherches</a:t>
            </a:r>
            <a:r>
              <a:rPr lang="fr-CA" sz="2000"/>
              <a:t> qui ont été faites dans un domaine précis (par des experts dans le domaine)</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Dentiste</a:t>
            </a:r>
            <a:endParaRPr sz="2000"/>
          </a:p>
        </p:txBody>
      </p:sp>
      <p:pic>
        <p:nvPicPr>
          <p:cNvPr id="539" name="Google Shape;539;p77"/>
          <p:cNvPicPr preferRelativeResize="0"/>
          <p:nvPr/>
        </p:nvPicPr>
        <p:blipFill>
          <a:blip r:embed="rId3">
            <a:alphaModFix/>
          </a:blip>
          <a:stretch>
            <a:fillRect/>
          </a:stretch>
        </p:blipFill>
        <p:spPr>
          <a:xfrm>
            <a:off x="202613" y="1585162"/>
            <a:ext cx="4301100" cy="2348625"/>
          </a:xfrm>
          <a:prstGeom prst="rect">
            <a:avLst/>
          </a:prstGeom>
          <a:noFill/>
          <a:ln>
            <a:noFill/>
          </a:ln>
        </p:spPr>
      </p:pic>
      <p:pic>
        <p:nvPicPr>
          <p:cNvPr id="540" name="Google Shape;540;p77"/>
          <p:cNvPicPr preferRelativeResize="0"/>
          <p:nvPr/>
        </p:nvPicPr>
        <p:blipFill>
          <a:blip r:embed="rId4">
            <a:alphaModFix/>
          </a:blip>
          <a:stretch>
            <a:fillRect/>
          </a:stretch>
        </p:blipFill>
        <p:spPr>
          <a:xfrm>
            <a:off x="265500" y="4215800"/>
            <a:ext cx="4175333" cy="2348625"/>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4"/>
        <p:cNvGrpSpPr/>
        <p:nvPr/>
      </p:nvGrpSpPr>
      <p:grpSpPr>
        <a:xfrm>
          <a:off x="0" y="0"/>
          <a:ext cx="0" cy="0"/>
          <a:chOff x="0" y="0"/>
          <a:chExt cx="0" cy="0"/>
        </a:xfrm>
      </p:grpSpPr>
      <p:sp>
        <p:nvSpPr>
          <p:cNvPr id="545" name="Google Shape;545;p78"/>
          <p:cNvSpPr txBox="1">
            <a:spLocks noGrp="1"/>
          </p:cNvSpPr>
          <p:nvPr>
            <p:ph type="title"/>
          </p:nvPr>
        </p:nvSpPr>
        <p:spPr>
          <a:xfrm>
            <a:off x="1435608" y="274638"/>
            <a:ext cx="74982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CA"/>
              <a:t>Exemples de repères scientifiques</a:t>
            </a:r>
            <a:endParaRPr/>
          </a:p>
        </p:txBody>
      </p:sp>
      <p:sp>
        <p:nvSpPr>
          <p:cNvPr id="546" name="Google Shape;546;p78"/>
          <p:cNvSpPr txBox="1">
            <a:spLocks noGrp="1"/>
          </p:cNvSpPr>
          <p:nvPr>
            <p:ph type="body" idx="1"/>
          </p:nvPr>
        </p:nvSpPr>
        <p:spPr>
          <a:xfrm>
            <a:off x="723374" y="1447800"/>
            <a:ext cx="8210400" cy="4800600"/>
          </a:xfrm>
          <a:prstGeom prst="rect">
            <a:avLst/>
          </a:prstGeom>
        </p:spPr>
        <p:txBody>
          <a:bodyPr spcFirstLastPara="1" wrap="square" lIns="91425" tIns="45700" rIns="91425" bIns="45700" anchor="t" anchorCtr="0">
            <a:normAutofit/>
          </a:bodyPr>
          <a:lstStyle/>
          <a:p>
            <a:pPr marL="457200" lvl="0" indent="-320040" algn="l" rtl="0">
              <a:spcBef>
                <a:spcPts val="600"/>
              </a:spcBef>
              <a:spcAft>
                <a:spcPts val="0"/>
              </a:spcAft>
              <a:buSzPts val="1440"/>
              <a:buChar char="-"/>
            </a:pPr>
            <a:r>
              <a:rPr lang="fr-CA"/>
              <a:t>Théories scientifiques : la théorie de l’évolution, le réchauffement climatique, la relativité, etc. </a:t>
            </a:r>
            <a:endParaRPr/>
          </a:p>
          <a:p>
            <a:pPr marL="0" lvl="0" indent="0" algn="l" rtl="0">
              <a:spcBef>
                <a:spcPts val="1200"/>
              </a:spcBef>
              <a:spcAft>
                <a:spcPts val="0"/>
              </a:spcAft>
              <a:buNone/>
            </a:pPr>
            <a:endParaRPr/>
          </a:p>
          <a:p>
            <a:pPr marL="457200" lvl="0" indent="-320040" algn="l" rtl="0">
              <a:spcBef>
                <a:spcPts val="1200"/>
              </a:spcBef>
              <a:spcAft>
                <a:spcPts val="0"/>
              </a:spcAft>
              <a:buSzPts val="1440"/>
              <a:buChar char="-"/>
            </a:pPr>
            <a:r>
              <a:rPr lang="fr-CA"/>
              <a:t>Un scientifique : Darwin, Al Gore, David Suzuki, etc.</a:t>
            </a:r>
            <a:endParaRPr/>
          </a:p>
          <a:p>
            <a:pPr marL="0" lvl="0" indent="0" algn="l" rtl="0">
              <a:spcBef>
                <a:spcPts val="1200"/>
              </a:spcBef>
              <a:spcAft>
                <a:spcPts val="0"/>
              </a:spcAft>
              <a:buNone/>
            </a:pPr>
            <a:endParaRPr/>
          </a:p>
          <a:p>
            <a:pPr marL="457200" lvl="0" indent="-320040" algn="l" rtl="0">
              <a:spcBef>
                <a:spcPts val="1200"/>
              </a:spcBef>
              <a:spcAft>
                <a:spcPts val="0"/>
              </a:spcAft>
              <a:buSzPts val="1440"/>
              <a:buChar char="-"/>
            </a:pPr>
            <a:r>
              <a:rPr lang="fr-CA"/>
              <a:t>Un article scientifique : un article de Québec science.</a:t>
            </a:r>
            <a:endParaRPr/>
          </a:p>
          <a:p>
            <a:pPr marL="0" lvl="0" indent="0" algn="l" rtl="0">
              <a:spcBef>
                <a:spcPts val="1200"/>
              </a:spcBef>
              <a:spcAft>
                <a:spcPts val="0"/>
              </a:spcAft>
              <a:buNone/>
            </a:pPr>
            <a:endParaRPr/>
          </a:p>
          <a:p>
            <a:pPr marL="457200" lvl="0" indent="-320040" algn="l" rtl="0">
              <a:spcBef>
                <a:spcPts val="1200"/>
              </a:spcBef>
              <a:spcAft>
                <a:spcPts val="0"/>
              </a:spcAft>
              <a:buSzPts val="1440"/>
              <a:buChar char="-"/>
            </a:pPr>
            <a:r>
              <a:rPr lang="fr-CA"/>
              <a:t>Des statistiques : sondage Léger-Léger.</a:t>
            </a:r>
            <a:endParaRPr/>
          </a:p>
          <a:p>
            <a:pPr marL="457200" lvl="0" indent="0" algn="l" rtl="0">
              <a:spcBef>
                <a:spcPts val="1200"/>
              </a:spcBef>
              <a:spcAft>
                <a:spcPts val="0"/>
              </a:spcAft>
              <a:buNone/>
            </a:pPr>
            <a:endParaRPr/>
          </a:p>
          <a:p>
            <a:pPr marL="457200" lvl="0" indent="-320040" algn="l" rtl="0">
              <a:spcBef>
                <a:spcPts val="1200"/>
              </a:spcBef>
              <a:spcAft>
                <a:spcPts val="1200"/>
              </a:spcAft>
              <a:buSzPts val="1440"/>
              <a:buChar char="-"/>
            </a:pPr>
            <a:r>
              <a:rPr lang="fr-CA"/>
              <a:t>Des recherches : en éducation, en médecine, etc.</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0"/>
        <p:cNvGrpSpPr/>
        <p:nvPr/>
      </p:nvGrpSpPr>
      <p:grpSpPr>
        <a:xfrm>
          <a:off x="0" y="0"/>
          <a:ext cx="0" cy="0"/>
          <a:chOff x="0" y="0"/>
          <a:chExt cx="0" cy="0"/>
        </a:xfrm>
      </p:grpSpPr>
      <p:sp>
        <p:nvSpPr>
          <p:cNvPr id="551" name="Google Shape;551;p79"/>
          <p:cNvSpPr txBox="1">
            <a:spLocks noGrp="1"/>
          </p:cNvSpPr>
          <p:nvPr>
            <p:ph type="title"/>
          </p:nvPr>
        </p:nvSpPr>
        <p:spPr>
          <a:xfrm>
            <a:off x="265500" y="-242167"/>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6. Repères culturels</a:t>
            </a:r>
            <a:endParaRPr/>
          </a:p>
        </p:txBody>
      </p:sp>
      <p:sp>
        <p:nvSpPr>
          <p:cNvPr id="552" name="Google Shape;552;p79"/>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553" name="Google Shape;553;p79"/>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Fait référence à </a:t>
            </a:r>
            <a:r>
              <a:rPr lang="fr-CA" sz="2000">
                <a:highlight>
                  <a:srgbClr val="00FF00"/>
                </a:highlight>
              </a:rPr>
              <a:t>tout ce qui se rattache à la culture d’un peuple</a:t>
            </a:r>
            <a:endParaRPr sz="2000">
              <a:highlight>
                <a:srgbClr val="00FF00"/>
              </a:highlight>
            </a:endParaRPr>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Langue, habitudes de vie, moeurs, coutumes films, livres, musiques, etc.</a:t>
            </a:r>
            <a:endParaRPr sz="2000"/>
          </a:p>
        </p:txBody>
      </p:sp>
      <p:pic>
        <p:nvPicPr>
          <p:cNvPr id="554" name="Google Shape;554;p79"/>
          <p:cNvPicPr preferRelativeResize="0"/>
          <p:nvPr/>
        </p:nvPicPr>
        <p:blipFill>
          <a:blip r:embed="rId3">
            <a:alphaModFix/>
          </a:blip>
          <a:stretch>
            <a:fillRect/>
          </a:stretch>
        </p:blipFill>
        <p:spPr>
          <a:xfrm>
            <a:off x="313025" y="2599025"/>
            <a:ext cx="4258975" cy="4258975"/>
          </a:xfrm>
          <a:prstGeom prst="rect">
            <a:avLst/>
          </a:prstGeom>
          <a:noFill/>
          <a:ln>
            <a:noFill/>
          </a:ln>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58"/>
        <p:cNvGrpSpPr/>
        <p:nvPr/>
      </p:nvGrpSpPr>
      <p:grpSpPr>
        <a:xfrm>
          <a:off x="0" y="0"/>
          <a:ext cx="0" cy="0"/>
          <a:chOff x="0" y="0"/>
          <a:chExt cx="0" cy="0"/>
        </a:xfrm>
      </p:grpSpPr>
      <p:sp>
        <p:nvSpPr>
          <p:cNvPr id="559" name="Google Shape;559;p80"/>
          <p:cNvSpPr txBox="1">
            <a:spLocks noGrp="1"/>
          </p:cNvSpPr>
          <p:nvPr>
            <p:ph type="title"/>
          </p:nvPr>
        </p:nvSpPr>
        <p:spPr>
          <a:xfrm>
            <a:off x="1811383" y="118063"/>
            <a:ext cx="74982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CA"/>
              <a:t>Exemples de repères culturels </a:t>
            </a:r>
            <a:endParaRPr/>
          </a:p>
        </p:txBody>
      </p:sp>
      <p:sp>
        <p:nvSpPr>
          <p:cNvPr id="560" name="Google Shape;560;p80"/>
          <p:cNvSpPr txBox="1">
            <a:spLocks noGrp="1"/>
          </p:cNvSpPr>
          <p:nvPr>
            <p:ph type="body" idx="1"/>
          </p:nvPr>
        </p:nvSpPr>
        <p:spPr>
          <a:xfrm>
            <a:off x="153600" y="1261075"/>
            <a:ext cx="8836800" cy="5574000"/>
          </a:xfrm>
          <a:prstGeom prst="rect">
            <a:avLst/>
          </a:prstGeom>
        </p:spPr>
        <p:txBody>
          <a:bodyPr spcFirstLastPara="1" wrap="square" lIns="91425" tIns="45700" rIns="91425" bIns="45700" anchor="t" anchorCtr="0">
            <a:noAutofit/>
          </a:bodyPr>
          <a:lstStyle/>
          <a:p>
            <a:pPr marL="457200" lvl="0" indent="-355600" algn="l" rtl="0">
              <a:spcBef>
                <a:spcPts val="600"/>
              </a:spcBef>
              <a:spcAft>
                <a:spcPts val="0"/>
              </a:spcAft>
              <a:buSzPts val="2000"/>
              <a:buChar char="-"/>
            </a:pPr>
            <a:r>
              <a:rPr lang="fr-CA" sz="2000"/>
              <a:t>Des films : Da Vinci Code, Barbie, Batman, etc.</a:t>
            </a:r>
            <a:endParaRPr sz="2000"/>
          </a:p>
          <a:p>
            <a:pPr marL="457200" lvl="0" indent="0" algn="l" rtl="0">
              <a:spcBef>
                <a:spcPts val="600"/>
              </a:spcBef>
              <a:spcAft>
                <a:spcPts val="0"/>
              </a:spcAft>
              <a:buNone/>
            </a:pPr>
            <a:endParaRPr sz="2000"/>
          </a:p>
          <a:p>
            <a:pPr marL="457200" lvl="0" indent="-355600" algn="l" rtl="0">
              <a:spcBef>
                <a:spcPts val="600"/>
              </a:spcBef>
              <a:spcAft>
                <a:spcPts val="0"/>
              </a:spcAft>
              <a:buSzPts val="2000"/>
              <a:buChar char="-"/>
            </a:pPr>
            <a:r>
              <a:rPr lang="fr-CA" sz="2000"/>
              <a:t>Des documentaires, reportages : Le jeu de la mort, Second Regard, etc.</a:t>
            </a:r>
            <a:endParaRPr sz="2000"/>
          </a:p>
          <a:p>
            <a:pPr marL="0" lvl="0" indent="0" algn="l" rtl="0">
              <a:spcBef>
                <a:spcPts val="600"/>
              </a:spcBef>
              <a:spcAft>
                <a:spcPts val="0"/>
              </a:spcAft>
              <a:buNone/>
            </a:pPr>
            <a:endParaRPr sz="2000"/>
          </a:p>
          <a:p>
            <a:pPr marL="457200" lvl="0" indent="-355600" algn="l" rtl="0">
              <a:spcBef>
                <a:spcPts val="600"/>
              </a:spcBef>
              <a:spcAft>
                <a:spcPts val="0"/>
              </a:spcAft>
              <a:buSzPts val="2000"/>
              <a:buChar char="-"/>
            </a:pPr>
            <a:r>
              <a:rPr lang="fr-CA" sz="2000"/>
              <a:t>Des romans, pièces de théâtre, pièces musicales : Le Passager, Les belles soeurs, l’hymne national, etc.</a:t>
            </a:r>
            <a:endParaRPr sz="2000"/>
          </a:p>
          <a:p>
            <a:pPr marL="457200" lvl="0" indent="0" algn="l" rtl="0">
              <a:spcBef>
                <a:spcPts val="600"/>
              </a:spcBef>
              <a:spcAft>
                <a:spcPts val="0"/>
              </a:spcAft>
              <a:buNone/>
            </a:pPr>
            <a:endParaRPr sz="2000"/>
          </a:p>
          <a:p>
            <a:pPr marL="457200" lvl="0" indent="-355600" algn="l" rtl="0">
              <a:spcBef>
                <a:spcPts val="600"/>
              </a:spcBef>
              <a:spcAft>
                <a:spcPts val="0"/>
              </a:spcAft>
              <a:buSzPts val="2000"/>
              <a:buChar char="-"/>
            </a:pPr>
            <a:r>
              <a:rPr lang="fr-CA" sz="2000"/>
              <a:t>Des artistes : Picasso, Van Gogh, 50 Cents, Eminem, etc.</a:t>
            </a:r>
            <a:endParaRPr sz="2000"/>
          </a:p>
          <a:p>
            <a:pPr marL="0" lvl="0" indent="0" algn="l" rtl="0">
              <a:spcBef>
                <a:spcPts val="600"/>
              </a:spcBef>
              <a:spcAft>
                <a:spcPts val="0"/>
              </a:spcAft>
              <a:buNone/>
            </a:pPr>
            <a:endParaRPr sz="2000"/>
          </a:p>
          <a:p>
            <a:pPr marL="457200" lvl="0" indent="-355600" algn="l" rtl="0">
              <a:spcBef>
                <a:spcPts val="600"/>
              </a:spcBef>
              <a:spcAft>
                <a:spcPts val="0"/>
              </a:spcAft>
              <a:buSzPts val="2000"/>
              <a:buChar char="-"/>
            </a:pPr>
            <a:r>
              <a:rPr lang="fr-CA" sz="2000"/>
              <a:t>Les oeuvres d’art : La Vierge à l’enfant, La Naissance de Vénus</a:t>
            </a:r>
            <a:endParaRPr sz="2000"/>
          </a:p>
          <a:p>
            <a:pPr marL="0" lvl="0" indent="0" algn="l" rtl="0">
              <a:spcBef>
                <a:spcPts val="600"/>
              </a:spcBef>
              <a:spcAft>
                <a:spcPts val="0"/>
              </a:spcAft>
              <a:buNone/>
            </a:pPr>
            <a:endParaRPr sz="2000"/>
          </a:p>
          <a:p>
            <a:pPr marL="457200" lvl="0" indent="-355600" algn="l" rtl="0">
              <a:spcBef>
                <a:spcPts val="600"/>
              </a:spcBef>
              <a:spcAft>
                <a:spcPts val="600"/>
              </a:spcAft>
              <a:buSzPts val="2000"/>
              <a:buChar char="-"/>
            </a:pPr>
            <a:r>
              <a:rPr lang="fr-CA" sz="2000"/>
              <a:t>Traditions, us et coutumes : Fête populaire (Noël), la cuisine, les déménagements le 1er juillet.</a:t>
            </a:r>
            <a:endParaRPr sz="2000"/>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64"/>
        <p:cNvGrpSpPr/>
        <p:nvPr/>
      </p:nvGrpSpPr>
      <p:grpSpPr>
        <a:xfrm>
          <a:off x="0" y="0"/>
          <a:ext cx="0" cy="0"/>
          <a:chOff x="0" y="0"/>
          <a:chExt cx="0" cy="0"/>
        </a:xfrm>
      </p:grpSpPr>
      <p:sp>
        <p:nvSpPr>
          <p:cNvPr id="565" name="Google Shape;565;p81"/>
          <p:cNvSpPr txBox="1">
            <a:spLocks noGrp="1"/>
          </p:cNvSpPr>
          <p:nvPr>
            <p:ph type="title"/>
          </p:nvPr>
        </p:nvSpPr>
        <p:spPr>
          <a:xfrm>
            <a:off x="1811383" y="118063"/>
            <a:ext cx="7498200" cy="11430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CA"/>
              <a:t>Exemples de repères culturels (suite)</a:t>
            </a:r>
            <a:endParaRPr/>
          </a:p>
        </p:txBody>
      </p:sp>
      <p:sp>
        <p:nvSpPr>
          <p:cNvPr id="566" name="Google Shape;566;p81"/>
          <p:cNvSpPr txBox="1">
            <a:spLocks noGrp="1"/>
          </p:cNvSpPr>
          <p:nvPr>
            <p:ph type="body" idx="1"/>
          </p:nvPr>
        </p:nvSpPr>
        <p:spPr>
          <a:xfrm>
            <a:off x="153600" y="1681600"/>
            <a:ext cx="8836800" cy="5574000"/>
          </a:xfrm>
          <a:prstGeom prst="rect">
            <a:avLst/>
          </a:prstGeom>
        </p:spPr>
        <p:txBody>
          <a:bodyPr spcFirstLastPara="1" wrap="square" lIns="91425" tIns="45700" rIns="91425" bIns="45700" anchor="t" anchorCtr="0">
            <a:normAutofit/>
          </a:bodyPr>
          <a:lstStyle/>
          <a:p>
            <a:pPr marL="457200" lvl="0" indent="-355600" algn="l" rtl="0">
              <a:spcBef>
                <a:spcPts val="600"/>
              </a:spcBef>
              <a:spcAft>
                <a:spcPts val="0"/>
              </a:spcAft>
              <a:buSzPts val="2000"/>
              <a:buChar char="-"/>
            </a:pPr>
            <a:r>
              <a:rPr lang="fr-CA" sz="2000"/>
              <a:t>La langue : « slangs », accents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Des codes de vie particuliers à certaines cultures: codes de vie des écoles québécoises, le code de vie des punks, les codes alimentaires, etc.</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Un dicton, un proverbe, une maxime propre à une culture, production artistique ou littéraire : il faut tout un village pour éduquer un enfant. (proverbe africain) </a:t>
            </a:r>
            <a:endParaRPr sz="2000"/>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82"/>
          <p:cNvSpPr txBox="1">
            <a:spLocks noGrp="1"/>
          </p:cNvSpPr>
          <p:nvPr>
            <p:ph type="title"/>
          </p:nvPr>
        </p:nvSpPr>
        <p:spPr>
          <a:xfrm>
            <a:off x="1291650" y="372975"/>
            <a:ext cx="6560700" cy="5454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CA"/>
              <a:t>Activité </a:t>
            </a:r>
            <a:endParaRPr/>
          </a:p>
          <a:p>
            <a:pPr marL="0" lvl="0" indent="0" algn="ctr" rtl="0">
              <a:spcBef>
                <a:spcPts val="0"/>
              </a:spcBef>
              <a:spcAft>
                <a:spcPts val="0"/>
              </a:spcAft>
              <a:buNone/>
            </a:pPr>
            <a:r>
              <a:rPr lang="fr-CA"/>
              <a:t>-</a:t>
            </a:r>
            <a:endParaRPr/>
          </a:p>
          <a:p>
            <a:pPr marL="0" lvl="0" indent="0" algn="ctr" rtl="0">
              <a:spcBef>
                <a:spcPts val="0"/>
              </a:spcBef>
              <a:spcAft>
                <a:spcPts val="0"/>
              </a:spcAft>
              <a:buNone/>
            </a:pPr>
            <a:r>
              <a:rPr lang="fr-CA" b="1"/>
              <a:t> Comment différencier les valeurs, les normes et les repères ?</a:t>
            </a:r>
            <a:endParaRPr b="1"/>
          </a:p>
        </p:txBody>
      </p:sp>
      <p:sp>
        <p:nvSpPr>
          <p:cNvPr id="572" name="Google Shape;572;p82"/>
          <p:cNvSpPr/>
          <p:nvPr/>
        </p:nvSpPr>
        <p:spPr>
          <a:xfrm>
            <a:off x="7550075" y="303750"/>
            <a:ext cx="1377900" cy="1174200"/>
          </a:xfrm>
          <a:prstGeom prst="star5">
            <a:avLst>
              <a:gd name="adj" fmla="val 19098"/>
              <a:gd name="hf" fmla="val 105146"/>
              <a:gd name="vf" fmla="val 11055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18"/>
        <p:cNvGrpSpPr/>
        <p:nvPr/>
      </p:nvGrpSpPr>
      <p:grpSpPr>
        <a:xfrm>
          <a:off x="0" y="0"/>
          <a:ext cx="0" cy="0"/>
          <a:chOff x="0" y="0"/>
          <a:chExt cx="0" cy="0"/>
        </a:xfrm>
      </p:grpSpPr>
      <p:pic>
        <p:nvPicPr>
          <p:cNvPr id="119" name="Google Shape;119;p20"/>
          <p:cNvPicPr preferRelativeResize="0"/>
          <p:nvPr/>
        </p:nvPicPr>
        <p:blipFill>
          <a:blip r:embed="rId3">
            <a:alphaModFix/>
          </a:blip>
          <a:stretch>
            <a:fillRect/>
          </a:stretch>
        </p:blipFill>
        <p:spPr>
          <a:xfrm>
            <a:off x="76200" y="173613"/>
            <a:ext cx="8991599" cy="6510771"/>
          </a:xfrm>
          <a:prstGeom prst="rect">
            <a:avLst/>
          </a:prstGeom>
          <a:noFill/>
          <a:ln>
            <a:noFill/>
          </a:ln>
        </p:spPr>
      </p:pic>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3"/>
          <p:cNvSpPr txBox="1">
            <a:spLocks noGrp="1"/>
          </p:cNvSpPr>
          <p:nvPr>
            <p:ph type="title"/>
          </p:nvPr>
        </p:nvSpPr>
        <p:spPr>
          <a:xfrm>
            <a:off x="311700" y="1086400"/>
            <a:ext cx="85713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9600"/>
              <a:t>La démarche éthique</a:t>
            </a:r>
            <a:endParaRPr sz="9600"/>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84"/>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La démarche éthique</a:t>
            </a:r>
            <a:endParaRPr/>
          </a:p>
        </p:txBody>
      </p:sp>
      <p:sp>
        <p:nvSpPr>
          <p:cNvPr id="583" name="Google Shape;583;p84"/>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AutoNum type="arabicPeriod"/>
            </a:pPr>
            <a:r>
              <a:rPr lang="fr-CA" sz="2000"/>
              <a:t>Mise en contexte</a:t>
            </a:r>
            <a:endParaRPr sz="2000"/>
          </a:p>
          <a:p>
            <a:pPr marL="457200" lvl="0" indent="-355600" algn="l" rtl="0">
              <a:spcBef>
                <a:spcPts val="0"/>
              </a:spcBef>
              <a:spcAft>
                <a:spcPts val="0"/>
              </a:spcAft>
              <a:buSzPts val="2000"/>
              <a:buAutoNum type="arabicPeriod"/>
            </a:pPr>
            <a:r>
              <a:rPr lang="fr-CA" sz="2000"/>
              <a:t>Identification des valeurs et des normes</a:t>
            </a:r>
            <a:endParaRPr sz="2000"/>
          </a:p>
          <a:p>
            <a:pPr marL="457200" lvl="0" indent="-355600" algn="l" rtl="0">
              <a:spcBef>
                <a:spcPts val="0"/>
              </a:spcBef>
              <a:spcAft>
                <a:spcPts val="0"/>
              </a:spcAft>
              <a:buSzPts val="2000"/>
              <a:buAutoNum type="arabicPeriod"/>
            </a:pPr>
            <a:r>
              <a:rPr lang="fr-CA" sz="2000"/>
              <a:t>Formulation de la question éthique</a:t>
            </a:r>
            <a:endParaRPr sz="2000"/>
          </a:p>
          <a:p>
            <a:pPr marL="457200" lvl="0" indent="-355600" algn="l" rtl="0">
              <a:spcBef>
                <a:spcPts val="0"/>
              </a:spcBef>
              <a:spcAft>
                <a:spcPts val="0"/>
              </a:spcAft>
              <a:buSzPts val="2000"/>
              <a:buAutoNum type="arabicPeriod"/>
            </a:pPr>
            <a:r>
              <a:rPr lang="fr-CA" sz="2000"/>
              <a:t>Identification des points de vue et des repères</a:t>
            </a:r>
            <a:endParaRPr sz="2000"/>
          </a:p>
          <a:p>
            <a:pPr marL="457200" lvl="0" indent="-355600" algn="l" rtl="0">
              <a:spcBef>
                <a:spcPts val="0"/>
              </a:spcBef>
              <a:spcAft>
                <a:spcPts val="0"/>
              </a:spcAft>
              <a:buSzPts val="2000"/>
              <a:buAutoNum type="arabicPeriod"/>
            </a:pPr>
            <a:r>
              <a:rPr lang="fr-CA" sz="2000"/>
              <a:t>Proposition d’options possibles</a:t>
            </a:r>
            <a:endParaRPr sz="2000"/>
          </a:p>
        </p:txBody>
      </p:sp>
      <p:sp>
        <p:nvSpPr>
          <p:cNvPr id="584" name="Google Shape;584;p84"/>
          <p:cNvSpPr txBox="1"/>
          <p:nvPr/>
        </p:nvSpPr>
        <p:spPr>
          <a:xfrm>
            <a:off x="3072038" y="5001000"/>
            <a:ext cx="2880900" cy="720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endParaRPr sz="2000">
              <a:solidFill>
                <a:schemeClr val="dk2"/>
              </a:solidFill>
              <a:latin typeface="Open Sans"/>
              <a:ea typeface="Open Sans"/>
              <a:cs typeface="Open Sans"/>
              <a:sym typeface="Open Sans"/>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8"/>
        <p:cNvGrpSpPr/>
        <p:nvPr/>
      </p:nvGrpSpPr>
      <p:grpSpPr>
        <a:xfrm>
          <a:off x="0" y="0"/>
          <a:ext cx="0" cy="0"/>
          <a:chOff x="0" y="0"/>
          <a:chExt cx="0" cy="0"/>
        </a:xfrm>
      </p:grpSpPr>
      <p:sp>
        <p:nvSpPr>
          <p:cNvPr id="589" name="Google Shape;589;p85"/>
          <p:cNvSpPr txBox="1">
            <a:spLocks noGrp="1"/>
          </p:cNvSpPr>
          <p:nvPr>
            <p:ph type="title"/>
          </p:nvPr>
        </p:nvSpPr>
        <p:spPr>
          <a:xfrm>
            <a:off x="311700" y="186275"/>
            <a:ext cx="3999900" cy="1056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CA"/>
              <a:t>Étape 1 : Mise en contexte</a:t>
            </a:r>
            <a:endParaRPr/>
          </a:p>
        </p:txBody>
      </p:sp>
      <p:sp>
        <p:nvSpPr>
          <p:cNvPr id="590" name="Google Shape;590;p85"/>
          <p:cNvSpPr txBox="1">
            <a:spLocks noGrp="1"/>
          </p:cNvSpPr>
          <p:nvPr>
            <p:ph type="body" idx="1"/>
          </p:nvPr>
        </p:nvSpPr>
        <p:spPr>
          <a:xfrm>
            <a:off x="311700" y="1484674"/>
            <a:ext cx="3999900" cy="4972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Char char="-"/>
            </a:pPr>
            <a:r>
              <a:rPr lang="fr-CA" sz="1800"/>
              <a:t>But : S’assurer de bien comprendre et d’</a:t>
            </a:r>
            <a:r>
              <a:rPr lang="fr-CA" sz="1800">
                <a:highlight>
                  <a:srgbClr val="00FF00"/>
                </a:highlight>
              </a:rPr>
              <a:t>avoir toutes les informations nécessaires pour analyser une situation</a:t>
            </a:r>
            <a:r>
              <a:rPr lang="fr-CA" sz="1800"/>
              <a:t> sous différents angles</a:t>
            </a:r>
            <a:endParaRPr sz="1800"/>
          </a:p>
          <a:p>
            <a:pPr marL="457200" lvl="0" indent="-342900" algn="l" rtl="0">
              <a:spcBef>
                <a:spcPts val="0"/>
              </a:spcBef>
              <a:spcAft>
                <a:spcPts val="0"/>
              </a:spcAft>
              <a:buSzPts val="1800"/>
              <a:buChar char="-"/>
            </a:pPr>
            <a:r>
              <a:rPr lang="fr-CA" sz="1800"/>
              <a:t>Règle du 3QPOCC</a:t>
            </a:r>
            <a:endParaRPr sz="1800"/>
          </a:p>
          <a:p>
            <a:pPr marL="457200" lvl="0" indent="0" algn="l" rtl="0">
              <a:spcBef>
                <a:spcPts val="1200"/>
              </a:spcBef>
              <a:spcAft>
                <a:spcPts val="0"/>
              </a:spcAft>
              <a:buNone/>
            </a:pPr>
            <a:r>
              <a:rPr lang="fr-CA" sz="1800"/>
              <a:t>- Qui ?</a:t>
            </a:r>
            <a:endParaRPr sz="1800"/>
          </a:p>
          <a:p>
            <a:pPr marL="457200" lvl="0" indent="0" algn="l" rtl="0">
              <a:spcBef>
                <a:spcPts val="1200"/>
              </a:spcBef>
              <a:spcAft>
                <a:spcPts val="0"/>
              </a:spcAft>
              <a:buNone/>
            </a:pPr>
            <a:r>
              <a:rPr lang="fr-CA" sz="1800"/>
              <a:t>- Quand ?</a:t>
            </a:r>
            <a:endParaRPr sz="1800"/>
          </a:p>
          <a:p>
            <a:pPr marL="457200" lvl="0" indent="0" algn="l" rtl="0">
              <a:spcBef>
                <a:spcPts val="1200"/>
              </a:spcBef>
              <a:spcAft>
                <a:spcPts val="0"/>
              </a:spcAft>
              <a:buNone/>
            </a:pPr>
            <a:r>
              <a:rPr lang="fr-CA" sz="1800"/>
              <a:t>- Quoi ?</a:t>
            </a:r>
            <a:endParaRPr sz="1800"/>
          </a:p>
          <a:p>
            <a:pPr marL="457200" lvl="0" indent="0" algn="l" rtl="0">
              <a:spcBef>
                <a:spcPts val="1200"/>
              </a:spcBef>
              <a:spcAft>
                <a:spcPts val="0"/>
              </a:spcAft>
              <a:buNone/>
            </a:pPr>
            <a:r>
              <a:rPr lang="fr-CA" sz="1800"/>
              <a:t>- Pourquoi ?</a:t>
            </a:r>
            <a:endParaRPr sz="1800"/>
          </a:p>
          <a:p>
            <a:pPr marL="457200" lvl="0" indent="0" algn="l" rtl="0">
              <a:spcBef>
                <a:spcPts val="1200"/>
              </a:spcBef>
              <a:spcAft>
                <a:spcPts val="0"/>
              </a:spcAft>
              <a:buNone/>
            </a:pPr>
            <a:r>
              <a:rPr lang="fr-CA" sz="1800"/>
              <a:t>- Où ?</a:t>
            </a:r>
            <a:endParaRPr sz="1800"/>
          </a:p>
          <a:p>
            <a:pPr marL="457200" lvl="0" indent="0" algn="l" rtl="0">
              <a:spcBef>
                <a:spcPts val="1200"/>
              </a:spcBef>
              <a:spcAft>
                <a:spcPts val="0"/>
              </a:spcAft>
              <a:buNone/>
            </a:pPr>
            <a:r>
              <a:rPr lang="fr-CA" sz="1800"/>
              <a:t>- Comment ?</a:t>
            </a:r>
            <a:endParaRPr sz="1800"/>
          </a:p>
          <a:p>
            <a:pPr marL="457200" lvl="0" indent="0" algn="l" rtl="0">
              <a:spcBef>
                <a:spcPts val="1200"/>
              </a:spcBef>
              <a:spcAft>
                <a:spcPts val="1200"/>
              </a:spcAft>
              <a:buNone/>
            </a:pPr>
            <a:r>
              <a:rPr lang="fr-CA" sz="1800"/>
              <a:t>- Combien ?</a:t>
            </a:r>
            <a:endParaRPr sz="1800"/>
          </a:p>
        </p:txBody>
      </p:sp>
      <p:sp>
        <p:nvSpPr>
          <p:cNvPr id="591" name="Google Shape;591;p85"/>
          <p:cNvSpPr txBox="1">
            <a:spLocks noGrp="1"/>
          </p:cNvSpPr>
          <p:nvPr>
            <p:ph type="body" idx="2"/>
          </p:nvPr>
        </p:nvSpPr>
        <p:spPr>
          <a:xfrm>
            <a:off x="4832400" y="1688224"/>
            <a:ext cx="3999900" cy="49098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fr-CA" sz="1800"/>
              <a:t>Selon les personnes concernées et l’environnement, une série de valeurs et de normes entre en cause dans la situation. </a:t>
            </a:r>
            <a:endParaRPr sz="1800"/>
          </a:p>
          <a:p>
            <a:pPr marL="457200" lvl="0" indent="0" algn="l" rtl="0">
              <a:spcBef>
                <a:spcPts val="1200"/>
              </a:spcBef>
              <a:spcAft>
                <a:spcPts val="0"/>
              </a:spcAft>
              <a:buNone/>
            </a:pPr>
            <a:endParaRPr sz="1800"/>
          </a:p>
          <a:p>
            <a:pPr marL="457200" lvl="0" indent="-342900" algn="l" rtl="0">
              <a:spcBef>
                <a:spcPts val="1200"/>
              </a:spcBef>
              <a:spcAft>
                <a:spcPts val="0"/>
              </a:spcAft>
              <a:buSzPts val="1800"/>
              <a:buChar char="-"/>
            </a:pPr>
            <a:r>
              <a:rPr lang="fr-CA" sz="1800">
                <a:highlight>
                  <a:srgbClr val="00FF00"/>
                </a:highlight>
              </a:rPr>
              <a:t>Identifier les valeurs et les normes aide à comprendre la situation, mais également de comprendre les actions et les motivations des différents acteurs</a:t>
            </a:r>
            <a:endParaRPr sz="1800">
              <a:highlight>
                <a:srgbClr val="00FF00"/>
              </a:highlight>
            </a:endParaRPr>
          </a:p>
          <a:p>
            <a:pPr marL="457200" lvl="0" indent="0" algn="l" rtl="0">
              <a:spcBef>
                <a:spcPts val="1200"/>
              </a:spcBef>
              <a:spcAft>
                <a:spcPts val="1200"/>
              </a:spcAft>
              <a:buNone/>
            </a:pPr>
            <a:endParaRPr/>
          </a:p>
        </p:txBody>
      </p:sp>
      <p:sp>
        <p:nvSpPr>
          <p:cNvPr id="592" name="Google Shape;592;p85"/>
          <p:cNvSpPr txBox="1">
            <a:spLocks noGrp="1"/>
          </p:cNvSpPr>
          <p:nvPr>
            <p:ph type="title"/>
          </p:nvPr>
        </p:nvSpPr>
        <p:spPr>
          <a:xfrm>
            <a:off x="4832400" y="186275"/>
            <a:ext cx="3999900" cy="10569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CA"/>
              <a:t>Étape 2 : Identifications de valeurs et de normes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86"/>
          <p:cNvSpPr txBox="1">
            <a:spLocks noGrp="1"/>
          </p:cNvSpPr>
          <p:nvPr>
            <p:ph type="title"/>
          </p:nvPr>
        </p:nvSpPr>
        <p:spPr>
          <a:xfrm>
            <a:off x="311700" y="335075"/>
            <a:ext cx="3999900" cy="1201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CA"/>
              <a:t>Étape 3 : Formulation de la question éthique</a:t>
            </a:r>
            <a:endParaRPr/>
          </a:p>
        </p:txBody>
      </p:sp>
      <p:sp>
        <p:nvSpPr>
          <p:cNvPr id="598" name="Google Shape;598;p86"/>
          <p:cNvSpPr txBox="1">
            <a:spLocks noGrp="1"/>
          </p:cNvSpPr>
          <p:nvPr>
            <p:ph type="body" idx="1"/>
          </p:nvPr>
        </p:nvSpPr>
        <p:spPr>
          <a:xfrm>
            <a:off x="311700" y="1688233"/>
            <a:ext cx="3999900" cy="440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fr-CA" sz="1800"/>
              <a:t>Sous la forme interrogative, la question éthique permet de </a:t>
            </a:r>
            <a:r>
              <a:rPr lang="fr-CA" sz="1800">
                <a:highlight>
                  <a:srgbClr val="00FF00"/>
                </a:highlight>
              </a:rPr>
              <a:t>prendre une distance</a:t>
            </a:r>
            <a:r>
              <a:rPr lang="fr-CA" sz="1800"/>
              <a:t> relative en lien avec l’enjeu éthique</a:t>
            </a:r>
            <a:endParaRPr sz="1800"/>
          </a:p>
          <a:p>
            <a:pPr marL="457200" lvl="0" indent="0" algn="l" rtl="0">
              <a:spcBef>
                <a:spcPts val="1200"/>
              </a:spcBef>
              <a:spcAft>
                <a:spcPts val="0"/>
              </a:spcAft>
              <a:buNone/>
            </a:pPr>
            <a:endParaRPr sz="1800"/>
          </a:p>
          <a:p>
            <a:pPr marL="457200" lvl="0" indent="-342900" algn="l" rtl="0">
              <a:spcBef>
                <a:spcPts val="1200"/>
              </a:spcBef>
              <a:spcAft>
                <a:spcPts val="0"/>
              </a:spcAft>
              <a:buSzPts val="1800"/>
              <a:buChar char="-"/>
            </a:pPr>
            <a:r>
              <a:rPr lang="fr-CA" sz="1800"/>
              <a:t>Nous n’avons pas encore vu ce qu’était une question éthique. Cette partie n’est donc pas obligatoire pour l’instant. </a:t>
            </a:r>
            <a:endParaRPr sz="1800"/>
          </a:p>
        </p:txBody>
      </p:sp>
      <p:sp>
        <p:nvSpPr>
          <p:cNvPr id="599" name="Google Shape;599;p86"/>
          <p:cNvSpPr txBox="1">
            <a:spLocks noGrp="1"/>
          </p:cNvSpPr>
          <p:nvPr>
            <p:ph type="body" idx="2"/>
          </p:nvPr>
        </p:nvSpPr>
        <p:spPr>
          <a:xfrm>
            <a:off x="4832400" y="1688233"/>
            <a:ext cx="3999900" cy="440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fr-CA" sz="1800"/>
              <a:t>Selon les situations, tu devras analyser les points de vue de plusieurs intervenants dans le but de former ton propre point de vue sur la situation</a:t>
            </a:r>
            <a:endParaRPr sz="1800"/>
          </a:p>
          <a:p>
            <a:pPr marL="457200" lvl="0" indent="0" algn="l" rtl="0">
              <a:spcBef>
                <a:spcPts val="1200"/>
              </a:spcBef>
              <a:spcAft>
                <a:spcPts val="0"/>
              </a:spcAft>
              <a:buNone/>
            </a:pPr>
            <a:endParaRPr sz="1800"/>
          </a:p>
          <a:p>
            <a:pPr marL="457200" lvl="0" indent="-342900" algn="l" rtl="0">
              <a:spcBef>
                <a:spcPts val="1200"/>
              </a:spcBef>
              <a:spcAft>
                <a:spcPts val="0"/>
              </a:spcAft>
              <a:buSzPts val="1800"/>
              <a:buChar char="-"/>
            </a:pPr>
            <a:r>
              <a:rPr lang="fr-CA" sz="1800"/>
              <a:t>Tu devras également t’appuyer </a:t>
            </a:r>
            <a:r>
              <a:rPr lang="fr-CA" sz="1800">
                <a:highlight>
                  <a:srgbClr val="00FF00"/>
                </a:highlight>
              </a:rPr>
              <a:t>identifier des repères utilisées par les intervenants dans le but d’appuyer ta position sur une série de repères également</a:t>
            </a:r>
            <a:endParaRPr sz="1800">
              <a:highlight>
                <a:srgbClr val="00FF00"/>
              </a:highlight>
            </a:endParaRPr>
          </a:p>
          <a:p>
            <a:pPr marL="0" lvl="0" indent="0" algn="l" rtl="0">
              <a:spcBef>
                <a:spcPts val="1200"/>
              </a:spcBef>
              <a:spcAft>
                <a:spcPts val="1200"/>
              </a:spcAft>
              <a:buNone/>
            </a:pPr>
            <a:endParaRPr/>
          </a:p>
        </p:txBody>
      </p:sp>
      <p:sp>
        <p:nvSpPr>
          <p:cNvPr id="600" name="Google Shape;600;p86"/>
          <p:cNvSpPr txBox="1">
            <a:spLocks noGrp="1"/>
          </p:cNvSpPr>
          <p:nvPr>
            <p:ph type="title"/>
          </p:nvPr>
        </p:nvSpPr>
        <p:spPr>
          <a:xfrm>
            <a:off x="4832400" y="209800"/>
            <a:ext cx="4220700" cy="1201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CA"/>
              <a:t>Étape 4 : Identification des points de vue et des repères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604"/>
        <p:cNvGrpSpPr/>
        <p:nvPr/>
      </p:nvGrpSpPr>
      <p:grpSpPr>
        <a:xfrm>
          <a:off x="0" y="0"/>
          <a:ext cx="0" cy="0"/>
          <a:chOff x="0" y="0"/>
          <a:chExt cx="0" cy="0"/>
        </a:xfrm>
      </p:grpSpPr>
      <p:sp>
        <p:nvSpPr>
          <p:cNvPr id="605" name="Google Shape;605;p87"/>
          <p:cNvSpPr txBox="1">
            <a:spLocks noGrp="1"/>
          </p:cNvSpPr>
          <p:nvPr>
            <p:ph type="title"/>
          </p:nvPr>
        </p:nvSpPr>
        <p:spPr>
          <a:xfrm>
            <a:off x="2331525" y="162850"/>
            <a:ext cx="3999900" cy="1201500"/>
          </a:xfrm>
          <a:prstGeom prst="rect">
            <a:avLst/>
          </a:prstGeom>
        </p:spPr>
        <p:txBody>
          <a:bodyPr spcFirstLastPara="1" wrap="square" lIns="91425" tIns="91425" rIns="91425" bIns="91425" anchor="t" anchorCtr="0">
            <a:normAutofit fontScale="90000"/>
          </a:bodyPr>
          <a:lstStyle/>
          <a:p>
            <a:pPr marL="0" lvl="0" indent="0" algn="ctr" rtl="0">
              <a:spcBef>
                <a:spcPts val="0"/>
              </a:spcBef>
              <a:spcAft>
                <a:spcPts val="0"/>
              </a:spcAft>
              <a:buNone/>
            </a:pPr>
            <a:r>
              <a:rPr lang="fr-CA"/>
              <a:t>Étape 5 : Proposition d’options possibles</a:t>
            </a:r>
            <a:endParaRPr/>
          </a:p>
        </p:txBody>
      </p:sp>
      <p:sp>
        <p:nvSpPr>
          <p:cNvPr id="606" name="Google Shape;606;p87"/>
          <p:cNvSpPr txBox="1">
            <a:spLocks noGrp="1"/>
          </p:cNvSpPr>
          <p:nvPr>
            <p:ph type="body" idx="1"/>
          </p:nvPr>
        </p:nvSpPr>
        <p:spPr>
          <a:xfrm>
            <a:off x="1287050" y="1515975"/>
            <a:ext cx="6545100" cy="4403700"/>
          </a:xfrm>
          <a:prstGeom prst="rect">
            <a:avLst/>
          </a:prstGeom>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fr-CA" sz="2000"/>
              <a:t>Cette étape a pour but de </a:t>
            </a:r>
            <a:r>
              <a:rPr lang="fr-CA" sz="2000">
                <a:highlight>
                  <a:srgbClr val="00FF00"/>
                </a:highlight>
              </a:rPr>
              <a:t>trouver une solution</a:t>
            </a:r>
            <a:endParaRPr sz="2000">
              <a:highlight>
                <a:srgbClr val="00FF00"/>
              </a:highlight>
            </a:endParaRPr>
          </a:p>
          <a:p>
            <a:pPr marL="457200" lvl="0" indent="0" algn="l" rtl="0">
              <a:spcBef>
                <a:spcPts val="1200"/>
              </a:spcBef>
              <a:spcAft>
                <a:spcPts val="0"/>
              </a:spcAft>
              <a:buNone/>
            </a:pPr>
            <a:r>
              <a:rPr lang="fr-CA" sz="2000"/>
              <a:t> </a:t>
            </a:r>
            <a:endParaRPr sz="2000"/>
          </a:p>
          <a:p>
            <a:pPr marL="457200" lvl="0" indent="-355600" algn="l" rtl="0">
              <a:spcBef>
                <a:spcPts val="1200"/>
              </a:spcBef>
              <a:spcAft>
                <a:spcPts val="0"/>
              </a:spcAft>
              <a:buSzPts val="2000"/>
              <a:buChar char="-"/>
            </a:pPr>
            <a:r>
              <a:rPr lang="fr-CA" sz="2000"/>
              <a:t>Comment sortir du problème, quoi faire ?</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Quels sont les aspects </a:t>
            </a:r>
            <a:r>
              <a:rPr lang="fr-CA" sz="2000">
                <a:highlight>
                  <a:srgbClr val="00FF00"/>
                </a:highlight>
              </a:rPr>
              <a:t>positifs </a:t>
            </a:r>
            <a:r>
              <a:rPr lang="fr-CA" sz="2000"/>
              <a:t>? Quels sont les aspects </a:t>
            </a:r>
            <a:r>
              <a:rPr lang="fr-CA" sz="2000">
                <a:highlight>
                  <a:srgbClr val="00FF00"/>
                </a:highlight>
              </a:rPr>
              <a:t>négatifs </a:t>
            </a:r>
            <a:r>
              <a:rPr lang="fr-CA" sz="2000"/>
              <a:t>?</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Tu dois choisir l’option qui </a:t>
            </a:r>
            <a:r>
              <a:rPr lang="fr-CA" sz="2000">
                <a:highlight>
                  <a:srgbClr val="00FF00"/>
                </a:highlight>
              </a:rPr>
              <a:t>favorise le vivre-ensemble</a:t>
            </a:r>
            <a:endParaRPr sz="2000">
              <a:highlight>
                <a:srgbClr val="00FF00"/>
              </a:highlight>
            </a:endParaRPr>
          </a:p>
        </p:txBody>
      </p:sp>
      <p:sp>
        <p:nvSpPr>
          <p:cNvPr id="607" name="Google Shape;607;p87"/>
          <p:cNvSpPr txBox="1">
            <a:spLocks noGrp="1"/>
          </p:cNvSpPr>
          <p:nvPr>
            <p:ph type="body" idx="2"/>
          </p:nvPr>
        </p:nvSpPr>
        <p:spPr>
          <a:xfrm>
            <a:off x="10862150" y="2204908"/>
            <a:ext cx="3999900" cy="44037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endParaRPr sz="1800">
              <a:highlight>
                <a:srgbClr val="00FF00"/>
              </a:highlight>
            </a:endParaRPr>
          </a:p>
          <a:p>
            <a:pPr marL="0" lvl="0" indent="0" algn="l" rtl="0">
              <a:spcBef>
                <a:spcPts val="1200"/>
              </a:spcBef>
              <a:spcAft>
                <a:spcPts val="1200"/>
              </a:spcAft>
              <a:buNone/>
            </a:pPr>
            <a:endParaRPr/>
          </a:p>
        </p:txBody>
      </p:sp>
      <p:sp>
        <p:nvSpPr>
          <p:cNvPr id="608" name="Google Shape;608;p87"/>
          <p:cNvSpPr txBox="1">
            <a:spLocks noGrp="1"/>
          </p:cNvSpPr>
          <p:nvPr>
            <p:ph type="title"/>
          </p:nvPr>
        </p:nvSpPr>
        <p:spPr>
          <a:xfrm>
            <a:off x="10641350" y="883075"/>
            <a:ext cx="4220700" cy="12015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12"/>
        <p:cNvGrpSpPr/>
        <p:nvPr/>
      </p:nvGrpSpPr>
      <p:grpSpPr>
        <a:xfrm>
          <a:off x="0" y="0"/>
          <a:ext cx="0" cy="0"/>
          <a:chOff x="0" y="0"/>
          <a:chExt cx="0" cy="0"/>
        </a:xfrm>
      </p:grpSpPr>
      <p:sp>
        <p:nvSpPr>
          <p:cNvPr id="613" name="Google Shape;613;p88"/>
          <p:cNvSpPr txBox="1">
            <a:spLocks noGrp="1"/>
          </p:cNvSpPr>
          <p:nvPr>
            <p:ph type="title"/>
          </p:nvPr>
        </p:nvSpPr>
        <p:spPr>
          <a:xfrm>
            <a:off x="311700" y="1086400"/>
            <a:ext cx="85713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9600"/>
              <a:t>La question éthique</a:t>
            </a:r>
            <a:endParaRPr sz="9600"/>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89"/>
          <p:cNvSpPr txBox="1">
            <a:spLocks noGrp="1"/>
          </p:cNvSpPr>
          <p:nvPr>
            <p:ph type="title"/>
          </p:nvPr>
        </p:nvSpPr>
        <p:spPr>
          <a:xfrm>
            <a:off x="311700" y="139292"/>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Qu’est-ce que la question éthique ?</a:t>
            </a:r>
            <a:endParaRPr/>
          </a:p>
        </p:txBody>
      </p:sp>
      <p:sp>
        <p:nvSpPr>
          <p:cNvPr id="619" name="Google Shape;619;p89"/>
          <p:cNvSpPr txBox="1">
            <a:spLocks noGrp="1"/>
          </p:cNvSpPr>
          <p:nvPr>
            <p:ph type="body" idx="1"/>
          </p:nvPr>
        </p:nvSpPr>
        <p:spPr>
          <a:xfrm>
            <a:off x="128400" y="883075"/>
            <a:ext cx="8703900" cy="5668200"/>
          </a:xfrm>
          <a:prstGeom prst="rect">
            <a:avLst/>
          </a:prstGeom>
        </p:spPr>
        <p:txBody>
          <a:bodyPr spcFirstLastPara="1" wrap="square" lIns="91425" tIns="91425" rIns="91425" bIns="91425" anchor="t" anchorCtr="0">
            <a:normAutofit/>
          </a:bodyPr>
          <a:lstStyle/>
          <a:p>
            <a:pPr marL="457200" lvl="0" indent="-342900" algn="l" rtl="0">
              <a:spcBef>
                <a:spcPts val="0"/>
              </a:spcBef>
              <a:spcAft>
                <a:spcPts val="0"/>
              </a:spcAft>
              <a:buSzPts val="1800"/>
              <a:buChar char="-"/>
            </a:pPr>
            <a:r>
              <a:rPr lang="fr-CA"/>
              <a:t>Porte sur des </a:t>
            </a:r>
            <a:r>
              <a:rPr lang="fr-CA">
                <a:highlight>
                  <a:srgbClr val="00FF00"/>
                </a:highlight>
              </a:rPr>
              <a:t>sujets de réflexion ou un problème</a:t>
            </a:r>
            <a:endParaRPr>
              <a:highlight>
                <a:srgbClr val="00FF00"/>
              </a:highlight>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fr-CA"/>
              <a:t>Crée une auto-analyse (réflexion) à l’égard des normes, des valeurs et des comportements</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fr-CA"/>
              <a:t>Fait appel à la </a:t>
            </a:r>
            <a:r>
              <a:rPr lang="fr-CA">
                <a:highlight>
                  <a:srgbClr val="00FF00"/>
                </a:highlight>
              </a:rPr>
              <a:t>raison</a:t>
            </a:r>
            <a:endParaRPr>
              <a:highlight>
                <a:srgbClr val="00FF00"/>
              </a:highlight>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fr-CA"/>
              <a:t>Nécessite d’explorer des repères qui concernent les individus dans leurs rapports aux autres, aux institutions et à la société</a:t>
            </a:r>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fr-CA">
                <a:highlight>
                  <a:srgbClr val="00FF00"/>
                </a:highlight>
              </a:rPr>
              <a:t>Soulève un enjeu éthique</a:t>
            </a:r>
            <a:endParaRPr>
              <a:highlight>
                <a:srgbClr val="00FF00"/>
              </a:highlight>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fr-CA">
                <a:highlight>
                  <a:srgbClr val="00FF00"/>
                </a:highlight>
              </a:rPr>
              <a:t>Met en tension différents points de vue</a:t>
            </a:r>
            <a:endParaRPr>
              <a:highlight>
                <a:srgbClr val="00FF00"/>
              </a:highlight>
            </a:endParaRPr>
          </a:p>
          <a:p>
            <a:pPr marL="457200" lvl="0" indent="0" algn="l" rtl="0">
              <a:spcBef>
                <a:spcPts val="0"/>
              </a:spcBef>
              <a:spcAft>
                <a:spcPts val="0"/>
              </a:spcAft>
              <a:buNone/>
            </a:pPr>
            <a:endParaRPr/>
          </a:p>
          <a:p>
            <a:pPr marL="457200" lvl="0" indent="-342900" algn="l" rtl="0">
              <a:spcBef>
                <a:spcPts val="0"/>
              </a:spcBef>
              <a:spcAft>
                <a:spcPts val="0"/>
              </a:spcAft>
              <a:buSzPts val="1800"/>
              <a:buChar char="-"/>
            </a:pPr>
            <a:r>
              <a:rPr lang="fr-CA"/>
              <a:t>Différents types de questions éthiques</a:t>
            </a:r>
            <a:endParaRPr/>
          </a:p>
        </p:txBody>
      </p:sp>
      <p:pic>
        <p:nvPicPr>
          <p:cNvPr id="620" name="Google Shape;620;p89"/>
          <p:cNvPicPr preferRelativeResize="0"/>
          <p:nvPr/>
        </p:nvPicPr>
        <p:blipFill>
          <a:blip r:embed="rId3">
            <a:alphaModFix/>
          </a:blip>
          <a:stretch>
            <a:fillRect/>
          </a:stretch>
        </p:blipFill>
        <p:spPr>
          <a:xfrm>
            <a:off x="5545904" y="4101779"/>
            <a:ext cx="3286400" cy="2284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0"/>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Les types de questions éthiques</a:t>
            </a:r>
            <a:endParaRPr/>
          </a:p>
        </p:txBody>
      </p:sp>
      <p:sp>
        <p:nvSpPr>
          <p:cNvPr id="626" name="Google Shape;626;p90"/>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61950" algn="l" rtl="0">
              <a:spcBef>
                <a:spcPts val="0"/>
              </a:spcBef>
              <a:spcAft>
                <a:spcPts val="0"/>
              </a:spcAft>
              <a:buSzPts val="2100"/>
              <a:buChar char="➔"/>
            </a:pPr>
            <a:r>
              <a:rPr lang="fr-CA" sz="2100"/>
              <a:t>La question de compréhension d’une situation éthique</a:t>
            </a:r>
            <a:endParaRPr sz="2100"/>
          </a:p>
          <a:p>
            <a:pPr marL="457200" lvl="0" indent="-361950" algn="l" rtl="0">
              <a:spcBef>
                <a:spcPts val="0"/>
              </a:spcBef>
              <a:spcAft>
                <a:spcPts val="0"/>
              </a:spcAft>
              <a:buSzPts val="2100"/>
              <a:buChar char="➔"/>
            </a:pPr>
            <a:r>
              <a:rPr lang="fr-CA" sz="2100"/>
              <a:t>La question d'identification de repères</a:t>
            </a:r>
            <a:endParaRPr sz="2100"/>
          </a:p>
          <a:p>
            <a:pPr marL="457200" lvl="0" indent="-361950" algn="l" rtl="0">
              <a:spcBef>
                <a:spcPts val="0"/>
              </a:spcBef>
              <a:spcAft>
                <a:spcPts val="0"/>
              </a:spcAft>
              <a:buSzPts val="2100"/>
              <a:buChar char="➔"/>
            </a:pPr>
            <a:r>
              <a:rPr lang="fr-CA" sz="2100"/>
              <a:t>La question d’évaluation</a:t>
            </a:r>
            <a:endParaRPr sz="2100"/>
          </a:p>
          <a:p>
            <a:pPr marL="457200" lvl="0" indent="-361950" algn="l" rtl="0">
              <a:spcBef>
                <a:spcPts val="0"/>
              </a:spcBef>
              <a:spcAft>
                <a:spcPts val="0"/>
              </a:spcAft>
              <a:buSzPts val="2100"/>
              <a:buChar char="➔"/>
            </a:pPr>
            <a:r>
              <a:rPr lang="fr-CA" sz="2100"/>
              <a:t>La question de justification</a:t>
            </a:r>
            <a:endParaRPr sz="2100"/>
          </a:p>
          <a:p>
            <a:pPr marL="457200" lvl="0" indent="-361950" algn="l" rtl="0">
              <a:spcBef>
                <a:spcPts val="0"/>
              </a:spcBef>
              <a:spcAft>
                <a:spcPts val="0"/>
              </a:spcAft>
              <a:buSzPts val="2100"/>
              <a:buChar char="➔"/>
            </a:pPr>
            <a:r>
              <a:rPr lang="fr-CA" sz="2100"/>
              <a:t>La question de recommandation</a:t>
            </a:r>
            <a:endParaRPr sz="2100"/>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630"/>
        <p:cNvGrpSpPr/>
        <p:nvPr/>
      </p:nvGrpSpPr>
      <p:grpSpPr>
        <a:xfrm>
          <a:off x="0" y="0"/>
          <a:ext cx="0" cy="0"/>
          <a:chOff x="0" y="0"/>
          <a:chExt cx="0" cy="0"/>
        </a:xfrm>
      </p:grpSpPr>
      <p:sp>
        <p:nvSpPr>
          <p:cNvPr id="631" name="Google Shape;631;p91"/>
          <p:cNvSpPr txBox="1">
            <a:spLocks noGrp="1"/>
          </p:cNvSpPr>
          <p:nvPr>
            <p:ph type="title"/>
          </p:nvPr>
        </p:nvSpPr>
        <p:spPr>
          <a:xfrm>
            <a:off x="265500" y="272458"/>
            <a:ext cx="4045200" cy="2234400"/>
          </a:xfrm>
          <a:prstGeom prst="rect">
            <a:avLst/>
          </a:prstGeom>
        </p:spPr>
        <p:txBody>
          <a:bodyPr spcFirstLastPara="1" wrap="square" lIns="91425" tIns="91425" rIns="91425" bIns="91425" anchor="b" anchorCtr="0">
            <a:normAutofit fontScale="90000"/>
          </a:bodyPr>
          <a:lstStyle/>
          <a:p>
            <a:pPr marL="457200" lvl="0" indent="-468630" algn="ctr" rtl="0">
              <a:spcBef>
                <a:spcPts val="0"/>
              </a:spcBef>
              <a:spcAft>
                <a:spcPts val="0"/>
              </a:spcAft>
              <a:buSzPct val="100000"/>
              <a:buAutoNum type="arabicPeriod"/>
            </a:pPr>
            <a:r>
              <a:rPr lang="fr-CA"/>
              <a:t>La question de compréhension d’une situation éthique</a:t>
            </a:r>
            <a:endParaRPr/>
          </a:p>
        </p:txBody>
      </p:sp>
      <p:sp>
        <p:nvSpPr>
          <p:cNvPr id="632" name="Google Shape;632;p91"/>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33" name="Google Shape;633;p91"/>
          <p:cNvSpPr txBox="1">
            <a:spLocks noGrp="1"/>
          </p:cNvSpPr>
          <p:nvPr>
            <p:ph type="body" idx="2"/>
          </p:nvPr>
        </p:nvSpPr>
        <p:spPr>
          <a:xfrm>
            <a:off x="4939500" y="272450"/>
            <a:ext cx="4045200" cy="63411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Questions qui permettent de </a:t>
            </a:r>
            <a:r>
              <a:rPr lang="fr-CA" sz="2000">
                <a:highlight>
                  <a:srgbClr val="00FF00"/>
                </a:highlight>
              </a:rPr>
              <a:t>s’informer davantage</a:t>
            </a:r>
            <a:r>
              <a:rPr lang="fr-CA" sz="2000"/>
              <a:t> sur un sujet à caractère éthique</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Vise à </a:t>
            </a:r>
            <a:r>
              <a:rPr lang="fr-CA" sz="2000">
                <a:highlight>
                  <a:srgbClr val="00FF00"/>
                </a:highlight>
              </a:rPr>
              <a:t>cerner le sujet sur lequel on réfléchit</a:t>
            </a:r>
            <a:r>
              <a:rPr lang="fr-CA" sz="2000"/>
              <a:t> et avoir une compréhension des mots utilisés</a:t>
            </a:r>
            <a:endParaRPr sz="2000"/>
          </a:p>
          <a:p>
            <a:pPr marL="457200" lvl="0" indent="0" algn="l" rtl="0">
              <a:spcBef>
                <a:spcPts val="1200"/>
              </a:spcBef>
              <a:spcAft>
                <a:spcPts val="0"/>
              </a:spcAft>
              <a:buNone/>
            </a:pPr>
            <a:endParaRPr sz="2000"/>
          </a:p>
          <a:p>
            <a:pPr marL="457200" lvl="0" indent="0" algn="l" rtl="0">
              <a:spcBef>
                <a:spcPts val="1200"/>
              </a:spcBef>
              <a:spcAft>
                <a:spcPts val="0"/>
              </a:spcAft>
              <a:buNone/>
            </a:pPr>
            <a:r>
              <a:rPr lang="fr-CA" sz="2000" u="sng"/>
              <a:t>Exemples </a:t>
            </a:r>
            <a:r>
              <a:rPr lang="fr-CA" sz="2000"/>
              <a:t>: </a:t>
            </a:r>
            <a:endParaRPr sz="2000"/>
          </a:p>
          <a:p>
            <a:pPr marL="457200" lvl="0" indent="-355600" algn="l" rtl="0">
              <a:spcBef>
                <a:spcPts val="1200"/>
              </a:spcBef>
              <a:spcAft>
                <a:spcPts val="0"/>
              </a:spcAft>
              <a:buSzPts val="2000"/>
              <a:buChar char="★"/>
            </a:pPr>
            <a:r>
              <a:rPr lang="fr-CA" sz="2000"/>
              <a:t>Qu’est-ce qu’une norme ?</a:t>
            </a:r>
            <a:endParaRPr sz="2000"/>
          </a:p>
          <a:p>
            <a:pPr marL="457200" lvl="0" indent="-355600" algn="l" rtl="0">
              <a:spcBef>
                <a:spcPts val="0"/>
              </a:spcBef>
              <a:spcAft>
                <a:spcPts val="0"/>
              </a:spcAft>
              <a:buSzPts val="2000"/>
              <a:buChar char="★"/>
            </a:pPr>
            <a:r>
              <a:rPr lang="fr-CA" sz="2000"/>
              <a:t>Qu’est-ce qu’une loi ?</a:t>
            </a:r>
            <a:endParaRPr sz="2000"/>
          </a:p>
          <a:p>
            <a:pPr marL="457200" lvl="0" indent="-355600" algn="l" rtl="0">
              <a:spcBef>
                <a:spcPts val="0"/>
              </a:spcBef>
              <a:spcAft>
                <a:spcPts val="0"/>
              </a:spcAft>
              <a:buSzPts val="2000"/>
              <a:buChar char="★"/>
            </a:pPr>
            <a:r>
              <a:rPr lang="fr-CA" sz="2000"/>
              <a:t>Qu’est-ce que le respect ?</a:t>
            </a:r>
            <a:endParaRPr sz="2000"/>
          </a:p>
          <a:p>
            <a:pPr marL="457200" lvl="0" indent="-355600" algn="l" rtl="0">
              <a:spcBef>
                <a:spcPts val="0"/>
              </a:spcBef>
              <a:spcAft>
                <a:spcPts val="0"/>
              </a:spcAft>
              <a:buSzPts val="2000"/>
              <a:buChar char="★"/>
            </a:pPr>
            <a:r>
              <a:rPr lang="fr-CA" sz="2000"/>
              <a:t>Qu’est-ce que l’amour ?</a:t>
            </a:r>
            <a:endParaRPr sz="2000"/>
          </a:p>
        </p:txBody>
      </p:sp>
      <p:pic>
        <p:nvPicPr>
          <p:cNvPr id="634" name="Google Shape;634;p91"/>
          <p:cNvPicPr preferRelativeResize="0"/>
          <p:nvPr/>
        </p:nvPicPr>
        <p:blipFill>
          <a:blip r:embed="rId3">
            <a:alphaModFix/>
          </a:blip>
          <a:stretch>
            <a:fillRect/>
          </a:stretch>
        </p:blipFill>
        <p:spPr>
          <a:xfrm>
            <a:off x="219788" y="2506852"/>
            <a:ext cx="4136625" cy="4136625"/>
          </a:xfrm>
          <a:prstGeom prst="rect">
            <a:avLst/>
          </a:prstGeom>
          <a:noFill/>
          <a:ln>
            <a:noFill/>
          </a:ln>
        </p:spPr>
      </p:pic>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2"/>
          <p:cNvSpPr txBox="1">
            <a:spLocks noGrp="1"/>
          </p:cNvSpPr>
          <p:nvPr>
            <p:ph type="title"/>
          </p:nvPr>
        </p:nvSpPr>
        <p:spPr>
          <a:xfrm>
            <a:off x="265500" y="30585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2. La question d’identification de repères</a:t>
            </a:r>
            <a:endParaRPr/>
          </a:p>
        </p:txBody>
      </p:sp>
      <p:sp>
        <p:nvSpPr>
          <p:cNvPr id="640" name="Google Shape;640;p92"/>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41" name="Google Shape;641;p92"/>
          <p:cNvSpPr txBox="1">
            <a:spLocks noGrp="1"/>
          </p:cNvSpPr>
          <p:nvPr>
            <p:ph type="body" idx="2"/>
          </p:nvPr>
        </p:nvSpPr>
        <p:spPr>
          <a:xfrm>
            <a:off x="4939500" y="178500"/>
            <a:ext cx="4045200" cy="64353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A pour but d’</a:t>
            </a:r>
            <a:r>
              <a:rPr lang="fr-CA" sz="2000">
                <a:highlight>
                  <a:srgbClr val="00FF00"/>
                </a:highlight>
              </a:rPr>
              <a:t>étudier les différents repères</a:t>
            </a:r>
            <a:r>
              <a:rPr lang="fr-CA" sz="2000"/>
              <a:t> qui se rapportent au sujet donné</a:t>
            </a:r>
            <a:endParaRPr sz="2000"/>
          </a:p>
          <a:p>
            <a:pPr marL="457200" lvl="0" indent="0" algn="l" rtl="0">
              <a:spcBef>
                <a:spcPts val="1200"/>
              </a:spcBef>
              <a:spcAft>
                <a:spcPts val="0"/>
              </a:spcAft>
              <a:buNone/>
            </a:pPr>
            <a:endParaRPr sz="2000"/>
          </a:p>
          <a:p>
            <a:pPr marL="457200" lvl="0" indent="0" algn="l" rtl="0">
              <a:spcBef>
                <a:spcPts val="1200"/>
              </a:spcBef>
              <a:spcAft>
                <a:spcPts val="0"/>
              </a:spcAft>
              <a:buNone/>
            </a:pPr>
            <a:r>
              <a:rPr lang="fr-CA" sz="2000" u="sng"/>
              <a:t>Exemples </a:t>
            </a:r>
            <a:r>
              <a:rPr lang="fr-CA" sz="2000"/>
              <a:t>:</a:t>
            </a:r>
            <a:endParaRPr sz="2000"/>
          </a:p>
          <a:p>
            <a:pPr marL="457200" lvl="0" indent="-355600" algn="l" rtl="0">
              <a:spcBef>
                <a:spcPts val="1200"/>
              </a:spcBef>
              <a:spcAft>
                <a:spcPts val="0"/>
              </a:spcAft>
              <a:buSzPts val="2000"/>
              <a:buChar char="★"/>
            </a:pPr>
            <a:r>
              <a:rPr lang="fr-CA" sz="2000"/>
              <a:t>Pourquoi Simon considère-t-il que la peine de mort soit envisageable ?</a:t>
            </a:r>
            <a:endParaRPr sz="2000"/>
          </a:p>
          <a:p>
            <a:pPr marL="457200" lvl="0" indent="-355600" algn="l" rtl="0">
              <a:spcBef>
                <a:spcPts val="0"/>
              </a:spcBef>
              <a:spcAft>
                <a:spcPts val="0"/>
              </a:spcAft>
              <a:buSzPts val="2000"/>
              <a:buChar char="★"/>
            </a:pPr>
            <a:r>
              <a:rPr lang="fr-CA" sz="2000"/>
              <a:t>Quelles sont les valeurs des personnes qui considèrent que la peine de mort est une option ?</a:t>
            </a:r>
            <a:endParaRPr sz="2000"/>
          </a:p>
          <a:p>
            <a:pPr marL="457200" lvl="0" indent="-355600" algn="l" rtl="0">
              <a:spcBef>
                <a:spcPts val="0"/>
              </a:spcBef>
              <a:spcAft>
                <a:spcPts val="0"/>
              </a:spcAft>
              <a:buSzPts val="2000"/>
              <a:buChar char="★"/>
            </a:pPr>
            <a:r>
              <a:rPr lang="fr-CA" sz="2000"/>
              <a:t>Y a-t-il des lois que tous les hommes doivent respecter ?</a:t>
            </a:r>
            <a:endParaRPr sz="2000"/>
          </a:p>
        </p:txBody>
      </p:sp>
      <p:sp>
        <p:nvSpPr>
          <p:cNvPr id="642" name="Google Shape;642;p92"/>
          <p:cNvSpPr/>
          <p:nvPr/>
        </p:nvSpPr>
        <p:spPr>
          <a:xfrm>
            <a:off x="283950" y="3213525"/>
            <a:ext cx="4008312" cy="3053268"/>
          </a:xfrm>
          <a:prstGeom prst="cloud">
            <a:avLst/>
          </a:prstGeom>
          <a:solidFill>
            <a:srgbClr val="CFE2F3"/>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643" name="Google Shape;643;p92"/>
          <p:cNvSpPr txBox="1"/>
          <p:nvPr/>
        </p:nvSpPr>
        <p:spPr>
          <a:xfrm>
            <a:off x="784950" y="3832063"/>
            <a:ext cx="3006300" cy="1816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1800" b="1">
                <a:solidFill>
                  <a:srgbClr val="FF0000"/>
                </a:solidFill>
                <a:latin typeface="Open Sans"/>
                <a:ea typeface="Open Sans"/>
                <a:cs typeface="Open Sans"/>
                <a:sym typeface="Open Sans"/>
              </a:rPr>
              <a:t>!! Rappel !!</a:t>
            </a:r>
            <a:endParaRPr sz="1800" b="1">
              <a:solidFill>
                <a:srgbClr val="FF0000"/>
              </a:solidFill>
              <a:latin typeface="Open Sans"/>
              <a:ea typeface="Open Sans"/>
              <a:cs typeface="Open Sans"/>
              <a:sym typeface="Open Sans"/>
            </a:endParaRPr>
          </a:p>
          <a:p>
            <a:pPr marL="0" lvl="0" indent="0" algn="just" rtl="0">
              <a:lnSpc>
                <a:spcPct val="115000"/>
              </a:lnSpc>
              <a:spcBef>
                <a:spcPts val="0"/>
              </a:spcBef>
              <a:spcAft>
                <a:spcPts val="0"/>
              </a:spcAft>
              <a:buNone/>
            </a:pPr>
            <a:r>
              <a:rPr lang="fr-CA" sz="1800">
                <a:solidFill>
                  <a:schemeClr val="dk2"/>
                </a:solidFill>
                <a:latin typeface="Open Sans"/>
                <a:ea typeface="Open Sans"/>
                <a:cs typeface="Open Sans"/>
                <a:sym typeface="Open Sans"/>
              </a:rPr>
              <a:t>Les repères sont les points de référence qui nous aident à nous guider dans nos réflexions</a:t>
            </a:r>
            <a:endParaRPr sz="1800">
              <a:solidFill>
                <a:schemeClr val="dk2"/>
              </a:solidFill>
              <a:latin typeface="Open Sans"/>
              <a:ea typeface="Open Sans"/>
              <a:cs typeface="Open Sans"/>
              <a:sym typeface="Open Sans"/>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23"/>
        <p:cNvGrpSpPr/>
        <p:nvPr/>
      </p:nvGrpSpPr>
      <p:grpSpPr>
        <a:xfrm>
          <a:off x="0" y="0"/>
          <a:ext cx="0" cy="0"/>
          <a:chOff x="0" y="0"/>
          <a:chExt cx="0" cy="0"/>
        </a:xfrm>
      </p:grpSpPr>
      <p:sp>
        <p:nvSpPr>
          <p:cNvPr id="124" name="Google Shape;124;p21"/>
          <p:cNvSpPr txBox="1">
            <a:spLocks noGrp="1"/>
          </p:cNvSpPr>
          <p:nvPr>
            <p:ph type="title"/>
          </p:nvPr>
        </p:nvSpPr>
        <p:spPr>
          <a:xfrm>
            <a:off x="1967958" y="196338"/>
            <a:ext cx="7498200" cy="1143000"/>
          </a:xfrm>
          <a:prstGeom prst="rect">
            <a:avLst/>
          </a:prstGeom>
          <a:noFill/>
          <a:ln>
            <a:noFill/>
          </a:ln>
        </p:spPr>
        <p:txBody>
          <a:bodyPr spcFirstLastPara="1" wrap="square" lIns="91425" tIns="45700" rIns="91425" bIns="45700" anchor="ctr" anchorCtr="0">
            <a:normAutofit/>
          </a:bodyPr>
          <a:lstStyle/>
          <a:p>
            <a:pPr marL="0" lvl="0" indent="0" algn="l" rtl="0">
              <a:spcBef>
                <a:spcPts val="0"/>
              </a:spcBef>
              <a:spcAft>
                <a:spcPts val="0"/>
              </a:spcAft>
              <a:buClr>
                <a:srgbClr val="562214"/>
              </a:buClr>
              <a:buSzPts val="4300"/>
              <a:buFont typeface="Gill Sans"/>
              <a:buNone/>
            </a:pPr>
            <a:r>
              <a:rPr lang="fr-CA"/>
              <a:t>La valeur personnelle et sociale</a:t>
            </a:r>
            <a:endParaRPr/>
          </a:p>
        </p:txBody>
      </p:sp>
      <p:sp>
        <p:nvSpPr>
          <p:cNvPr id="125" name="Google Shape;125;p21"/>
          <p:cNvSpPr txBox="1">
            <a:spLocks noGrp="1"/>
          </p:cNvSpPr>
          <p:nvPr>
            <p:ph type="body" idx="1"/>
          </p:nvPr>
        </p:nvSpPr>
        <p:spPr>
          <a:xfrm>
            <a:off x="136351" y="2280375"/>
            <a:ext cx="4256700" cy="4800600"/>
          </a:xfrm>
          <a:prstGeom prst="rect">
            <a:avLst/>
          </a:prstGeom>
          <a:noFill/>
          <a:ln>
            <a:noFill/>
          </a:ln>
        </p:spPr>
        <p:txBody>
          <a:bodyPr spcFirstLastPara="1" wrap="square" lIns="91425" tIns="45700" rIns="91425" bIns="45700" anchor="t" anchorCtr="0">
            <a:normAutofit/>
          </a:bodyPr>
          <a:lstStyle/>
          <a:p>
            <a:pPr marL="365760" lvl="0" indent="-247903" algn="l" rtl="0">
              <a:lnSpc>
                <a:spcPct val="100000"/>
              </a:lnSpc>
              <a:spcBef>
                <a:spcPts val="0"/>
              </a:spcBef>
              <a:spcAft>
                <a:spcPts val="0"/>
              </a:spcAft>
              <a:buSzPts val="2000"/>
              <a:buChar char="●"/>
            </a:pPr>
            <a:r>
              <a:rPr lang="fr-CA" sz="2000"/>
              <a:t>Propres à soi</a:t>
            </a:r>
            <a:endParaRPr sz="2000"/>
          </a:p>
          <a:p>
            <a:pPr marL="365760" lvl="0" indent="-247903" algn="l" rtl="0">
              <a:lnSpc>
                <a:spcPct val="100000"/>
              </a:lnSpc>
              <a:spcBef>
                <a:spcPts val="0"/>
              </a:spcBef>
              <a:spcAft>
                <a:spcPts val="0"/>
              </a:spcAft>
              <a:buSzPts val="2000"/>
              <a:buChar char="●"/>
            </a:pPr>
            <a:r>
              <a:rPr lang="fr-CA" sz="2000"/>
              <a:t>Les valeurs peuvent être similaires, mais elles n’ont </a:t>
            </a:r>
            <a:r>
              <a:rPr lang="fr-CA" sz="2000">
                <a:highlight>
                  <a:srgbClr val="00FF00"/>
                </a:highlight>
              </a:rPr>
              <a:t>pas la même importance</a:t>
            </a:r>
            <a:r>
              <a:rPr lang="fr-CA" sz="2000"/>
              <a:t> (échelle de valeurs)</a:t>
            </a:r>
            <a:endParaRPr sz="2000"/>
          </a:p>
          <a:p>
            <a:pPr marL="365760" lvl="0" indent="-120903" algn="l" rtl="0">
              <a:lnSpc>
                <a:spcPct val="100000"/>
              </a:lnSpc>
              <a:spcBef>
                <a:spcPts val="600"/>
              </a:spcBef>
              <a:spcAft>
                <a:spcPts val="0"/>
              </a:spcAft>
              <a:buSzPts val="2560"/>
              <a:buNone/>
            </a:pPr>
            <a:endParaRPr/>
          </a:p>
          <a:p>
            <a:pPr marL="365760" lvl="0" indent="-120903" algn="l" rtl="0">
              <a:lnSpc>
                <a:spcPct val="100000"/>
              </a:lnSpc>
              <a:spcBef>
                <a:spcPts val="600"/>
              </a:spcBef>
              <a:spcAft>
                <a:spcPts val="0"/>
              </a:spcAft>
              <a:buSzPts val="2560"/>
              <a:buNone/>
            </a:pPr>
            <a:endParaRPr/>
          </a:p>
          <a:p>
            <a:pPr marL="365760" lvl="0" indent="-120903" algn="l" rtl="0">
              <a:lnSpc>
                <a:spcPct val="100000"/>
              </a:lnSpc>
              <a:spcBef>
                <a:spcPts val="600"/>
              </a:spcBef>
              <a:spcAft>
                <a:spcPts val="0"/>
              </a:spcAft>
              <a:buSzPts val="2560"/>
              <a:buNone/>
            </a:pPr>
            <a:endParaRPr/>
          </a:p>
          <a:p>
            <a:pPr marL="365760" lvl="0" indent="-120903" algn="l" rtl="0">
              <a:lnSpc>
                <a:spcPct val="100000"/>
              </a:lnSpc>
              <a:spcBef>
                <a:spcPts val="600"/>
              </a:spcBef>
              <a:spcAft>
                <a:spcPts val="0"/>
              </a:spcAft>
              <a:buSzPts val="2560"/>
              <a:buNone/>
            </a:pPr>
            <a:endParaRPr/>
          </a:p>
          <a:p>
            <a:pPr marL="365760" lvl="0" indent="-120903" algn="l" rtl="0">
              <a:lnSpc>
                <a:spcPct val="100000"/>
              </a:lnSpc>
              <a:spcBef>
                <a:spcPts val="600"/>
              </a:spcBef>
              <a:spcAft>
                <a:spcPts val="0"/>
              </a:spcAft>
              <a:buSzPts val="2560"/>
              <a:buNone/>
            </a:pPr>
            <a:endParaRPr/>
          </a:p>
          <a:p>
            <a:pPr marL="365760" lvl="0" indent="-120903" algn="l" rtl="0">
              <a:lnSpc>
                <a:spcPct val="100000"/>
              </a:lnSpc>
              <a:spcBef>
                <a:spcPts val="600"/>
              </a:spcBef>
              <a:spcAft>
                <a:spcPts val="0"/>
              </a:spcAft>
              <a:buSzPts val="2560"/>
              <a:buNone/>
            </a:pPr>
            <a:endParaRPr/>
          </a:p>
          <a:p>
            <a:pPr marL="365760" lvl="0" indent="-120903" algn="l" rtl="0">
              <a:lnSpc>
                <a:spcPct val="100000"/>
              </a:lnSpc>
              <a:spcBef>
                <a:spcPts val="600"/>
              </a:spcBef>
              <a:spcAft>
                <a:spcPts val="0"/>
              </a:spcAft>
              <a:buSzPts val="2560"/>
              <a:buNone/>
            </a:pPr>
            <a:endParaRPr/>
          </a:p>
          <a:p>
            <a:pPr marL="365760" lvl="0" indent="0" algn="l" rtl="0">
              <a:lnSpc>
                <a:spcPct val="100000"/>
              </a:lnSpc>
              <a:spcBef>
                <a:spcPts val="600"/>
              </a:spcBef>
              <a:spcAft>
                <a:spcPts val="0"/>
              </a:spcAft>
              <a:buNone/>
            </a:pPr>
            <a:endParaRPr/>
          </a:p>
        </p:txBody>
      </p:sp>
      <p:pic>
        <p:nvPicPr>
          <p:cNvPr id="126" name="Google Shape;126;p21"/>
          <p:cNvPicPr preferRelativeResize="0"/>
          <p:nvPr/>
        </p:nvPicPr>
        <p:blipFill>
          <a:blip r:embed="rId3">
            <a:alphaModFix/>
          </a:blip>
          <a:stretch>
            <a:fillRect/>
          </a:stretch>
        </p:blipFill>
        <p:spPr>
          <a:xfrm>
            <a:off x="410229" y="3945704"/>
            <a:ext cx="3528100" cy="2347775"/>
          </a:xfrm>
          <a:prstGeom prst="rect">
            <a:avLst/>
          </a:prstGeom>
          <a:noFill/>
          <a:ln>
            <a:noFill/>
          </a:ln>
        </p:spPr>
      </p:pic>
      <p:sp>
        <p:nvSpPr>
          <p:cNvPr id="127" name="Google Shape;127;p21"/>
          <p:cNvSpPr txBox="1"/>
          <p:nvPr/>
        </p:nvSpPr>
        <p:spPr>
          <a:xfrm>
            <a:off x="4872300" y="2182650"/>
            <a:ext cx="4271700" cy="3946800"/>
          </a:xfrm>
          <a:prstGeom prst="rect">
            <a:avLst/>
          </a:prstGeom>
          <a:noFill/>
          <a:ln>
            <a:noFill/>
          </a:ln>
        </p:spPr>
        <p:txBody>
          <a:bodyPr spcFirstLastPara="1" wrap="square" lIns="91425" tIns="91425" rIns="91425" bIns="91425" anchor="t" anchorCtr="0">
            <a:noAutofit/>
          </a:bodyPr>
          <a:lstStyle/>
          <a:p>
            <a:pPr marL="365760" lvl="0" indent="-247903" algn="l" rtl="0">
              <a:spcBef>
                <a:spcPts val="600"/>
              </a:spcBef>
              <a:spcAft>
                <a:spcPts val="0"/>
              </a:spcAft>
              <a:buClr>
                <a:schemeClr val="dk2"/>
              </a:buClr>
              <a:buSzPts val="2000"/>
              <a:buFont typeface="Open Sans"/>
              <a:buChar char="●"/>
            </a:pPr>
            <a:r>
              <a:rPr lang="fr-CA" sz="2000">
                <a:solidFill>
                  <a:schemeClr val="dk2"/>
                </a:solidFill>
                <a:latin typeface="Open Sans"/>
                <a:ea typeface="Open Sans"/>
                <a:cs typeface="Open Sans"/>
                <a:sym typeface="Open Sans"/>
              </a:rPr>
              <a:t>La valeur sociale est </a:t>
            </a:r>
            <a:r>
              <a:rPr lang="fr-CA" sz="2000" b="1" u="sng">
                <a:solidFill>
                  <a:schemeClr val="dk2"/>
                </a:solidFill>
                <a:latin typeface="Open Sans"/>
                <a:ea typeface="Open Sans"/>
                <a:cs typeface="Open Sans"/>
                <a:sym typeface="Open Sans"/>
              </a:rPr>
              <a:t>acceptée</a:t>
            </a:r>
            <a:r>
              <a:rPr lang="fr-CA" sz="2000">
                <a:solidFill>
                  <a:schemeClr val="dk2"/>
                </a:solidFill>
                <a:latin typeface="Open Sans"/>
                <a:ea typeface="Open Sans"/>
                <a:cs typeface="Open Sans"/>
                <a:sym typeface="Open Sans"/>
              </a:rPr>
              <a:t> par la grande majorité des membres de la société</a:t>
            </a:r>
            <a:endParaRPr sz="2000">
              <a:solidFill>
                <a:schemeClr val="dk2"/>
              </a:solidFill>
              <a:latin typeface="Open Sans"/>
              <a:ea typeface="Open Sans"/>
              <a:cs typeface="Open Sans"/>
              <a:sym typeface="Open Sans"/>
            </a:endParaRPr>
          </a:p>
          <a:p>
            <a:pPr marL="640080" lvl="0" indent="0" algn="l" rtl="0">
              <a:spcBef>
                <a:spcPts val="550"/>
              </a:spcBef>
              <a:spcAft>
                <a:spcPts val="1200"/>
              </a:spcAft>
              <a:buNone/>
            </a:pPr>
            <a:endParaRPr sz="1800">
              <a:solidFill>
                <a:schemeClr val="dk2"/>
              </a:solidFill>
              <a:latin typeface="Open Sans"/>
              <a:ea typeface="Open Sans"/>
              <a:cs typeface="Open Sans"/>
              <a:sym typeface="Open Sans"/>
            </a:endParaRPr>
          </a:p>
        </p:txBody>
      </p:sp>
      <p:pic>
        <p:nvPicPr>
          <p:cNvPr id="128" name="Google Shape;128;p21"/>
          <p:cNvPicPr preferRelativeResize="0"/>
          <p:nvPr/>
        </p:nvPicPr>
        <p:blipFill>
          <a:blip r:embed="rId4">
            <a:alphaModFix/>
          </a:blip>
          <a:stretch>
            <a:fillRect/>
          </a:stretch>
        </p:blipFill>
        <p:spPr>
          <a:xfrm>
            <a:off x="5188825" y="4037102"/>
            <a:ext cx="3638650" cy="2468100"/>
          </a:xfrm>
          <a:prstGeom prst="rect">
            <a:avLst/>
          </a:prstGeom>
          <a:noFill/>
          <a:ln>
            <a:noFill/>
          </a:ln>
        </p:spPr>
      </p:pic>
      <p:sp>
        <p:nvSpPr>
          <p:cNvPr id="129" name="Google Shape;129;p21"/>
          <p:cNvSpPr txBox="1"/>
          <p:nvPr/>
        </p:nvSpPr>
        <p:spPr>
          <a:xfrm>
            <a:off x="410225" y="1274525"/>
            <a:ext cx="38205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400" b="1">
                <a:solidFill>
                  <a:schemeClr val="dk2"/>
                </a:solidFill>
                <a:latin typeface="Open Sans"/>
                <a:ea typeface="Open Sans"/>
                <a:cs typeface="Open Sans"/>
                <a:sym typeface="Open Sans"/>
              </a:rPr>
              <a:t>Valeurs personnelles</a:t>
            </a:r>
            <a:endParaRPr sz="2400" b="1">
              <a:solidFill>
                <a:schemeClr val="dk2"/>
              </a:solidFill>
              <a:latin typeface="Open Sans"/>
              <a:ea typeface="Open Sans"/>
              <a:cs typeface="Open Sans"/>
              <a:sym typeface="Open Sans"/>
            </a:endParaRPr>
          </a:p>
        </p:txBody>
      </p:sp>
      <p:sp>
        <p:nvSpPr>
          <p:cNvPr id="130" name="Google Shape;130;p21"/>
          <p:cNvSpPr txBox="1"/>
          <p:nvPr/>
        </p:nvSpPr>
        <p:spPr>
          <a:xfrm>
            <a:off x="5492375" y="1274525"/>
            <a:ext cx="3820500" cy="56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400" b="1">
                <a:solidFill>
                  <a:schemeClr val="dk2"/>
                </a:solidFill>
                <a:latin typeface="Open Sans"/>
                <a:ea typeface="Open Sans"/>
                <a:cs typeface="Open Sans"/>
                <a:sym typeface="Open Sans"/>
              </a:rPr>
              <a:t>Valeurs sociales</a:t>
            </a:r>
            <a:endParaRPr sz="2400" b="1">
              <a:solidFill>
                <a:schemeClr val="dk2"/>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5">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5">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5">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25">
                                            <p:txEl>
                                              <p:pRg st="3" end="3"/>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25">
                                            <p:txEl>
                                              <p:pRg st="4" end="4"/>
                                            </p:txEl>
                                          </p:spTgt>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25">
                                            <p:txEl>
                                              <p:pRg st="5" end="5"/>
                                            </p:txEl>
                                          </p:spTgt>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25">
                                            <p:txEl>
                                              <p:pRg st="6" end="6"/>
                                            </p:tx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25">
                                            <p:txEl>
                                              <p:pRg st="7" end="7"/>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25">
                                            <p:txEl>
                                              <p:pRg st="8" end="8"/>
                                            </p:txEl>
                                          </p:spTgt>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5">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647"/>
        <p:cNvGrpSpPr/>
        <p:nvPr/>
      </p:nvGrpSpPr>
      <p:grpSpPr>
        <a:xfrm>
          <a:off x="0" y="0"/>
          <a:ext cx="0" cy="0"/>
          <a:chOff x="0" y="0"/>
          <a:chExt cx="0" cy="0"/>
        </a:xfrm>
      </p:grpSpPr>
      <p:sp>
        <p:nvSpPr>
          <p:cNvPr id="648" name="Google Shape;648;p93"/>
          <p:cNvSpPr txBox="1">
            <a:spLocks noGrp="1"/>
          </p:cNvSpPr>
          <p:nvPr>
            <p:ph type="title"/>
          </p:nvPr>
        </p:nvSpPr>
        <p:spPr>
          <a:xfrm>
            <a:off x="265500" y="21190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3. La question d’évaluation</a:t>
            </a:r>
            <a:endParaRPr/>
          </a:p>
        </p:txBody>
      </p:sp>
      <p:sp>
        <p:nvSpPr>
          <p:cNvPr id="649" name="Google Shape;649;p93"/>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50" name="Google Shape;650;p93"/>
          <p:cNvSpPr txBox="1">
            <a:spLocks noGrp="1"/>
          </p:cNvSpPr>
          <p:nvPr>
            <p:ph type="body" idx="2"/>
          </p:nvPr>
        </p:nvSpPr>
        <p:spPr>
          <a:xfrm>
            <a:off x="4939500" y="-181625"/>
            <a:ext cx="4113600" cy="65448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Amener une personne à </a:t>
            </a:r>
            <a:r>
              <a:rPr lang="fr-CA" sz="2000">
                <a:highlight>
                  <a:srgbClr val="00FF00"/>
                </a:highlight>
              </a:rPr>
              <a:t>porter un jugement</a:t>
            </a:r>
            <a:r>
              <a:rPr lang="fr-CA" sz="2000"/>
              <a:t> sur une situation ou un problème</a:t>
            </a:r>
            <a:endParaRPr sz="2000"/>
          </a:p>
          <a:p>
            <a:pPr marL="457200" lvl="0" indent="0" algn="l" rtl="0">
              <a:spcBef>
                <a:spcPts val="0"/>
              </a:spcBef>
              <a:spcAft>
                <a:spcPts val="0"/>
              </a:spcAft>
              <a:buNone/>
            </a:pPr>
            <a:endParaRPr sz="2000"/>
          </a:p>
          <a:p>
            <a:pPr marL="457200" lvl="0" indent="-355600" algn="l" rtl="0">
              <a:spcBef>
                <a:spcPts val="0"/>
              </a:spcBef>
              <a:spcAft>
                <a:spcPts val="0"/>
              </a:spcAft>
              <a:buSzPts val="2000"/>
              <a:buChar char="-"/>
            </a:pPr>
            <a:r>
              <a:rPr lang="fr-CA" sz="2000"/>
              <a:t>Il faut </a:t>
            </a:r>
            <a:r>
              <a:rPr lang="fr-CA" sz="2000">
                <a:highlight>
                  <a:srgbClr val="00FF00"/>
                </a:highlight>
              </a:rPr>
              <a:t>toujours justifier sa réponse</a:t>
            </a:r>
            <a:endParaRPr sz="2000">
              <a:highlight>
                <a:srgbClr val="00FF00"/>
              </a:highlight>
            </a:endParaRPr>
          </a:p>
          <a:p>
            <a:pPr marL="457200" lvl="0" indent="0" algn="l" rtl="0">
              <a:spcBef>
                <a:spcPts val="0"/>
              </a:spcBef>
              <a:spcAft>
                <a:spcPts val="0"/>
              </a:spcAft>
              <a:buNone/>
            </a:pPr>
            <a:endParaRPr sz="2000"/>
          </a:p>
          <a:p>
            <a:pPr marL="457200" lvl="0" indent="0" algn="l" rtl="0">
              <a:spcBef>
                <a:spcPts val="0"/>
              </a:spcBef>
              <a:spcAft>
                <a:spcPts val="0"/>
              </a:spcAft>
              <a:buNone/>
            </a:pPr>
            <a:r>
              <a:rPr lang="fr-CA" sz="2000" u="sng"/>
              <a:t>Exemple </a:t>
            </a:r>
            <a:r>
              <a:rPr lang="fr-CA" sz="2000"/>
              <a:t>: </a:t>
            </a:r>
            <a:endParaRPr sz="2000"/>
          </a:p>
          <a:p>
            <a:pPr marL="457200" lvl="0" indent="-355600" algn="l" rtl="0">
              <a:spcBef>
                <a:spcPts val="0"/>
              </a:spcBef>
              <a:spcAft>
                <a:spcPts val="0"/>
              </a:spcAft>
              <a:buSzPts val="2000"/>
              <a:buChar char="★"/>
            </a:pPr>
            <a:r>
              <a:rPr lang="fr-CA" sz="2000"/>
              <a:t>Dans certaines situations où la culpabilité d’une personne est incontestable et que le crime qu’il a commis est assez important, est-il souhaitable de considérer la peine de mort comme une option ?</a:t>
            </a:r>
            <a:endParaRPr sz="2000"/>
          </a:p>
        </p:txBody>
      </p:sp>
      <p:pic>
        <p:nvPicPr>
          <p:cNvPr id="651" name="Google Shape;651;p93"/>
          <p:cNvPicPr preferRelativeResize="0"/>
          <p:nvPr/>
        </p:nvPicPr>
        <p:blipFill>
          <a:blip r:embed="rId3">
            <a:alphaModFix/>
          </a:blip>
          <a:stretch>
            <a:fillRect/>
          </a:stretch>
        </p:blipFill>
        <p:spPr>
          <a:xfrm>
            <a:off x="2100" y="2943600"/>
            <a:ext cx="4571996" cy="3306225"/>
          </a:xfrm>
          <a:prstGeom prst="rect">
            <a:avLst/>
          </a:prstGeom>
          <a:noFill/>
          <a:ln>
            <a:noFill/>
          </a:ln>
        </p:spPr>
      </p:pic>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655"/>
        <p:cNvGrpSpPr/>
        <p:nvPr/>
      </p:nvGrpSpPr>
      <p:grpSpPr>
        <a:xfrm>
          <a:off x="0" y="0"/>
          <a:ext cx="0" cy="0"/>
          <a:chOff x="0" y="0"/>
          <a:chExt cx="0" cy="0"/>
        </a:xfrm>
      </p:grpSpPr>
      <p:sp>
        <p:nvSpPr>
          <p:cNvPr id="656" name="Google Shape;656;p94"/>
          <p:cNvSpPr txBox="1">
            <a:spLocks noGrp="1"/>
          </p:cNvSpPr>
          <p:nvPr>
            <p:ph type="title"/>
          </p:nvPr>
        </p:nvSpPr>
        <p:spPr>
          <a:xfrm>
            <a:off x="265500" y="18060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4. La question de justification</a:t>
            </a:r>
            <a:endParaRPr/>
          </a:p>
        </p:txBody>
      </p:sp>
      <p:sp>
        <p:nvSpPr>
          <p:cNvPr id="657" name="Google Shape;657;p94"/>
          <p:cNvSpPr txBox="1">
            <a:spLocks noGrp="1"/>
          </p:cNvSpPr>
          <p:nvPr>
            <p:ph type="subTitle" idx="1"/>
          </p:nvPr>
        </p:nvSpPr>
        <p:spPr>
          <a:xfrm>
            <a:off x="265500" y="31974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58" name="Google Shape;658;p94"/>
          <p:cNvSpPr txBox="1">
            <a:spLocks noGrp="1"/>
          </p:cNvSpPr>
          <p:nvPr>
            <p:ph type="body" idx="2"/>
          </p:nvPr>
        </p:nvSpPr>
        <p:spPr>
          <a:xfrm>
            <a:off x="4923850" y="-134650"/>
            <a:ext cx="3837000" cy="64665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La question de justification vise à </a:t>
            </a:r>
            <a:r>
              <a:rPr lang="fr-CA" sz="2000">
                <a:highlight>
                  <a:srgbClr val="00FF00"/>
                </a:highlight>
              </a:rPr>
              <a:t>analyser les points de vue énoncés et à rechercher les idées ou les raisons sur lesquelles ils s’appuient</a:t>
            </a:r>
            <a:endParaRPr sz="2000">
              <a:highlight>
                <a:srgbClr val="00FF00"/>
              </a:highlight>
            </a:endParaRPr>
          </a:p>
          <a:p>
            <a:pPr marL="457200" lvl="0" indent="0" algn="l" rtl="0">
              <a:spcBef>
                <a:spcPts val="1200"/>
              </a:spcBef>
              <a:spcAft>
                <a:spcPts val="0"/>
              </a:spcAft>
              <a:buNone/>
            </a:pPr>
            <a:endParaRPr sz="2000"/>
          </a:p>
          <a:p>
            <a:pPr marL="457200" lvl="0" indent="0" algn="l" rtl="0">
              <a:spcBef>
                <a:spcPts val="1200"/>
              </a:spcBef>
              <a:spcAft>
                <a:spcPts val="0"/>
              </a:spcAft>
              <a:buNone/>
            </a:pPr>
            <a:r>
              <a:rPr lang="fr-CA" sz="2000" u="sng"/>
              <a:t>Exemple </a:t>
            </a:r>
            <a:r>
              <a:rPr lang="fr-CA" sz="2000"/>
              <a:t>:</a:t>
            </a:r>
            <a:endParaRPr sz="2000"/>
          </a:p>
          <a:p>
            <a:pPr marL="457200" lvl="0" indent="-355600" algn="l" rtl="0">
              <a:spcBef>
                <a:spcPts val="1200"/>
              </a:spcBef>
              <a:spcAft>
                <a:spcPts val="0"/>
              </a:spcAft>
              <a:buSzPts val="2000"/>
              <a:buChar char="★"/>
            </a:pPr>
            <a:r>
              <a:rPr lang="fr-CA" sz="2000"/>
              <a:t>Pourquoi les dépendances au jeu, à l’alcool et aux drogues peuvent-elles être néfaste pour un individu ou pour son entourage ?</a:t>
            </a:r>
            <a:endParaRPr sz="2000"/>
          </a:p>
        </p:txBody>
      </p:sp>
      <p:pic>
        <p:nvPicPr>
          <p:cNvPr id="659" name="Google Shape;659;p94"/>
          <p:cNvPicPr preferRelativeResize="0"/>
          <p:nvPr/>
        </p:nvPicPr>
        <p:blipFill>
          <a:blip r:embed="rId3">
            <a:alphaModFix/>
          </a:blip>
          <a:stretch>
            <a:fillRect/>
          </a:stretch>
        </p:blipFill>
        <p:spPr>
          <a:xfrm>
            <a:off x="0" y="3045131"/>
            <a:ext cx="4419600" cy="2955869"/>
          </a:xfrm>
          <a:prstGeom prst="rect">
            <a:avLst/>
          </a:prstGeom>
          <a:noFill/>
          <a:ln>
            <a:noFill/>
          </a:ln>
        </p:spPr>
      </p:pic>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663"/>
        <p:cNvGrpSpPr/>
        <p:nvPr/>
      </p:nvGrpSpPr>
      <p:grpSpPr>
        <a:xfrm>
          <a:off x="0" y="0"/>
          <a:ext cx="0" cy="0"/>
          <a:chOff x="0" y="0"/>
          <a:chExt cx="0" cy="0"/>
        </a:xfrm>
      </p:grpSpPr>
      <p:sp>
        <p:nvSpPr>
          <p:cNvPr id="664" name="Google Shape;664;p95"/>
          <p:cNvSpPr txBox="1">
            <a:spLocks noGrp="1"/>
          </p:cNvSpPr>
          <p:nvPr>
            <p:ph type="title"/>
          </p:nvPr>
        </p:nvSpPr>
        <p:spPr>
          <a:xfrm>
            <a:off x="265500" y="22755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5. La question de recommandation</a:t>
            </a:r>
            <a:endParaRPr/>
          </a:p>
        </p:txBody>
      </p:sp>
      <p:sp>
        <p:nvSpPr>
          <p:cNvPr id="665" name="Google Shape;665;p95"/>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666" name="Google Shape;666;p95"/>
          <p:cNvSpPr txBox="1">
            <a:spLocks noGrp="1"/>
          </p:cNvSpPr>
          <p:nvPr>
            <p:ph type="body" idx="2"/>
          </p:nvPr>
        </p:nvSpPr>
        <p:spPr>
          <a:xfrm>
            <a:off x="4939500" y="-165975"/>
            <a:ext cx="4129500" cy="64665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La question de recommandation vise à </a:t>
            </a:r>
            <a:r>
              <a:rPr lang="fr-CA" sz="2000">
                <a:highlight>
                  <a:srgbClr val="00FF00"/>
                </a:highlight>
              </a:rPr>
              <a:t>proposer des pistes de solutions</a:t>
            </a:r>
            <a:r>
              <a:rPr lang="fr-CA" sz="2000"/>
              <a:t> dans une réalité donnée</a:t>
            </a:r>
            <a:endParaRPr sz="2000"/>
          </a:p>
          <a:p>
            <a:pPr marL="457200" lvl="0" indent="0" algn="l" rtl="0">
              <a:spcBef>
                <a:spcPts val="1200"/>
              </a:spcBef>
              <a:spcAft>
                <a:spcPts val="0"/>
              </a:spcAft>
              <a:buNone/>
            </a:pPr>
            <a:endParaRPr sz="2000"/>
          </a:p>
          <a:p>
            <a:pPr marL="457200" lvl="0" indent="0" algn="l" rtl="0">
              <a:spcBef>
                <a:spcPts val="1200"/>
              </a:spcBef>
              <a:spcAft>
                <a:spcPts val="0"/>
              </a:spcAft>
              <a:buNone/>
            </a:pPr>
            <a:r>
              <a:rPr lang="fr-CA" sz="2000" u="sng"/>
              <a:t>Exemple </a:t>
            </a:r>
            <a:r>
              <a:rPr lang="fr-CA" sz="2000"/>
              <a:t>: </a:t>
            </a:r>
            <a:endParaRPr sz="2000"/>
          </a:p>
          <a:p>
            <a:pPr marL="457200" lvl="0" indent="-355600" algn="l" rtl="0">
              <a:spcBef>
                <a:spcPts val="1200"/>
              </a:spcBef>
              <a:spcAft>
                <a:spcPts val="0"/>
              </a:spcAft>
              <a:buSzPts val="2000"/>
              <a:buChar char="★"/>
            </a:pPr>
            <a:r>
              <a:rPr lang="fr-CA" sz="2000"/>
              <a:t>Par ses agissements, l’être humain a grandement affecté l’équilibre écologique de la planète, que devrions-nous faire pour minimiser son impact ?</a:t>
            </a:r>
            <a:endParaRPr sz="2000"/>
          </a:p>
        </p:txBody>
      </p:sp>
      <p:pic>
        <p:nvPicPr>
          <p:cNvPr id="667" name="Google Shape;667;p95"/>
          <p:cNvPicPr preferRelativeResize="0"/>
          <p:nvPr/>
        </p:nvPicPr>
        <p:blipFill>
          <a:blip r:embed="rId3">
            <a:alphaModFix/>
          </a:blip>
          <a:stretch>
            <a:fillRect/>
          </a:stretch>
        </p:blipFill>
        <p:spPr>
          <a:xfrm>
            <a:off x="42312" y="3158775"/>
            <a:ext cx="4491575" cy="2600800"/>
          </a:xfrm>
          <a:prstGeom prst="rect">
            <a:avLst/>
          </a:prstGeom>
          <a:noFill/>
          <a:ln>
            <a:noFill/>
          </a:ln>
        </p:spPr>
      </p:pic>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671"/>
        <p:cNvGrpSpPr/>
        <p:nvPr/>
      </p:nvGrpSpPr>
      <p:grpSpPr>
        <a:xfrm>
          <a:off x="0" y="0"/>
          <a:ext cx="0" cy="0"/>
          <a:chOff x="0" y="0"/>
          <a:chExt cx="0" cy="0"/>
        </a:xfrm>
      </p:grpSpPr>
      <p:sp>
        <p:nvSpPr>
          <p:cNvPr id="672" name="Google Shape;672;p96"/>
          <p:cNvSpPr txBox="1">
            <a:spLocks noGrp="1"/>
          </p:cNvSpPr>
          <p:nvPr>
            <p:ph type="title"/>
          </p:nvPr>
        </p:nvSpPr>
        <p:spPr>
          <a:xfrm>
            <a:off x="311700" y="201942"/>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Les niveaux de la pensée éthique</a:t>
            </a:r>
            <a:endParaRPr/>
          </a:p>
        </p:txBody>
      </p:sp>
      <p:sp>
        <p:nvSpPr>
          <p:cNvPr id="673" name="Google Shape;673;p96"/>
          <p:cNvSpPr txBox="1">
            <a:spLocks noGrp="1"/>
          </p:cNvSpPr>
          <p:nvPr>
            <p:ph type="body" idx="1"/>
          </p:nvPr>
        </p:nvSpPr>
        <p:spPr>
          <a:xfrm>
            <a:off x="311700" y="2157958"/>
            <a:ext cx="3999900" cy="4403700"/>
          </a:xfrm>
          <a:prstGeom prst="rect">
            <a:avLst/>
          </a:prstGeom>
          <a:ln w="9525" cap="flat" cmpd="sng">
            <a:solidFill>
              <a:srgbClr val="000000"/>
            </a:solidFill>
            <a:prstDash val="solid"/>
            <a:round/>
            <a:headEnd type="none" w="sm" len="sm"/>
            <a:tailEnd type="none" w="sm" len="sm"/>
          </a:ln>
        </p:spPr>
        <p:txBody>
          <a:bodyPr spcFirstLastPara="1" wrap="square" lIns="91425" tIns="91425" rIns="91425" bIns="91425" anchor="t" anchorCtr="0">
            <a:normAutofit/>
          </a:bodyPr>
          <a:lstStyle/>
          <a:p>
            <a:pPr marL="457200" lvl="0" indent="-355600" algn="l" rtl="0">
              <a:spcBef>
                <a:spcPts val="0"/>
              </a:spcBef>
              <a:spcAft>
                <a:spcPts val="0"/>
              </a:spcAft>
              <a:buSzPts val="2000"/>
              <a:buChar char="➔"/>
            </a:pPr>
            <a:r>
              <a:rPr lang="fr-CA" sz="2000"/>
              <a:t>Pour ou contre la peine de mort ?</a:t>
            </a:r>
            <a:endParaRPr sz="2000"/>
          </a:p>
          <a:p>
            <a:pPr marL="457200" lvl="0" indent="-355600" algn="l" rtl="0">
              <a:spcBef>
                <a:spcPts val="0"/>
              </a:spcBef>
              <a:spcAft>
                <a:spcPts val="0"/>
              </a:spcAft>
              <a:buSzPts val="2000"/>
              <a:buChar char="➔"/>
            </a:pPr>
            <a:r>
              <a:rPr lang="fr-CA" sz="2000"/>
              <a:t>Est-ce que la peine de mort est envisageable ?</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Trop facile à composer</a:t>
            </a:r>
            <a:endParaRPr sz="2000"/>
          </a:p>
        </p:txBody>
      </p:sp>
      <p:sp>
        <p:nvSpPr>
          <p:cNvPr id="674" name="Google Shape;674;p96"/>
          <p:cNvSpPr txBox="1">
            <a:spLocks noGrp="1"/>
          </p:cNvSpPr>
          <p:nvPr>
            <p:ph type="body" idx="2"/>
          </p:nvPr>
        </p:nvSpPr>
        <p:spPr>
          <a:xfrm>
            <a:off x="4637750" y="2157950"/>
            <a:ext cx="4291800" cy="4403700"/>
          </a:xfrm>
          <a:prstGeom prst="rect">
            <a:avLst/>
          </a:prstGeom>
          <a:ln w="9525" cap="flat" cmpd="sng">
            <a:solidFill>
              <a:srgbClr val="262626"/>
            </a:solidFill>
            <a:prstDash val="solid"/>
            <a:round/>
            <a:headEnd type="none" w="sm" len="sm"/>
            <a:tailEnd type="none" w="sm" len="sm"/>
          </a:ln>
        </p:spPr>
        <p:txBody>
          <a:bodyPr spcFirstLastPara="1" wrap="square" lIns="91425" tIns="91425" rIns="91425" bIns="91425" anchor="t" anchorCtr="0">
            <a:normAutofit fontScale="92500"/>
          </a:bodyPr>
          <a:lstStyle/>
          <a:p>
            <a:pPr marL="457200" lvl="0" indent="-355600" algn="l" rtl="0">
              <a:spcBef>
                <a:spcPts val="0"/>
              </a:spcBef>
              <a:spcAft>
                <a:spcPts val="0"/>
              </a:spcAft>
              <a:buSzPts val="2000"/>
              <a:buChar char="➔"/>
            </a:pPr>
            <a:r>
              <a:rPr lang="fr-CA" sz="2000"/>
              <a:t>Dans certaines situations où la culpabilité d’une personne est incontestable et que le crime qu’il a commis est assez important, est-il souhaitable de considérer que la peine de mort est une option ? </a:t>
            </a:r>
            <a:endParaRPr sz="2000"/>
          </a:p>
          <a:p>
            <a:pPr marL="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La question est </a:t>
            </a:r>
            <a:r>
              <a:rPr lang="fr-CA" sz="2000">
                <a:highlight>
                  <a:srgbClr val="00FF00"/>
                </a:highlight>
              </a:rPr>
              <a:t>plus poussée, plus précise</a:t>
            </a:r>
            <a:endParaRPr sz="2000">
              <a:highlight>
                <a:srgbClr val="00FF00"/>
              </a:highlight>
            </a:endParaRPr>
          </a:p>
          <a:p>
            <a:pPr marL="457200" lvl="0" indent="-355600" algn="l" rtl="0">
              <a:spcBef>
                <a:spcPts val="0"/>
              </a:spcBef>
              <a:spcAft>
                <a:spcPts val="0"/>
              </a:spcAft>
              <a:buSzPts val="2000"/>
              <a:buChar char="-"/>
            </a:pPr>
            <a:r>
              <a:rPr lang="fr-CA" sz="2000"/>
              <a:t>Elle nécessite une recherche plus approfondie, mais également plus ciblée</a:t>
            </a:r>
            <a:endParaRPr sz="2000"/>
          </a:p>
        </p:txBody>
      </p:sp>
      <p:sp>
        <p:nvSpPr>
          <p:cNvPr id="675" name="Google Shape;675;p96"/>
          <p:cNvSpPr txBox="1"/>
          <p:nvPr/>
        </p:nvSpPr>
        <p:spPr>
          <a:xfrm>
            <a:off x="132900" y="1035450"/>
            <a:ext cx="4357500" cy="9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2400" b="1">
                <a:solidFill>
                  <a:schemeClr val="accent3"/>
                </a:solidFill>
                <a:latin typeface="Open Sans"/>
                <a:ea typeface="Open Sans"/>
                <a:cs typeface="Open Sans"/>
                <a:sym typeface="Open Sans"/>
              </a:rPr>
              <a:t>Niveau 1 : Peu développé </a:t>
            </a:r>
            <a:endParaRPr sz="2400" b="1">
              <a:solidFill>
                <a:schemeClr val="accent3"/>
              </a:solidFill>
              <a:latin typeface="Open Sans"/>
              <a:ea typeface="Open Sans"/>
              <a:cs typeface="Open Sans"/>
              <a:sym typeface="Open Sans"/>
            </a:endParaRPr>
          </a:p>
          <a:p>
            <a:pPr marL="0" lvl="0" indent="0" algn="ctr" rtl="0">
              <a:spcBef>
                <a:spcPts val="0"/>
              </a:spcBef>
              <a:spcAft>
                <a:spcPts val="0"/>
              </a:spcAft>
              <a:buNone/>
            </a:pPr>
            <a:r>
              <a:rPr lang="fr-CA" sz="2400" b="1">
                <a:solidFill>
                  <a:srgbClr val="FF0000"/>
                </a:solidFill>
                <a:latin typeface="Open Sans"/>
                <a:ea typeface="Open Sans"/>
                <a:cs typeface="Open Sans"/>
                <a:sym typeface="Open Sans"/>
              </a:rPr>
              <a:t>(à ne pas faire)</a:t>
            </a:r>
            <a:endParaRPr sz="2400" b="1">
              <a:solidFill>
                <a:srgbClr val="FF0000"/>
              </a:solidFill>
              <a:latin typeface="Open Sans"/>
              <a:ea typeface="Open Sans"/>
              <a:cs typeface="Open Sans"/>
              <a:sym typeface="Open Sans"/>
            </a:endParaRPr>
          </a:p>
        </p:txBody>
      </p:sp>
      <p:sp>
        <p:nvSpPr>
          <p:cNvPr id="676" name="Google Shape;676;p96"/>
          <p:cNvSpPr txBox="1"/>
          <p:nvPr/>
        </p:nvSpPr>
        <p:spPr>
          <a:xfrm>
            <a:off x="4572000" y="1035450"/>
            <a:ext cx="4357500" cy="9432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2400" b="1">
                <a:solidFill>
                  <a:schemeClr val="accent3"/>
                </a:solidFill>
                <a:latin typeface="Open Sans"/>
                <a:ea typeface="Open Sans"/>
                <a:cs typeface="Open Sans"/>
                <a:sym typeface="Open Sans"/>
              </a:rPr>
              <a:t>Niveau 2 : Bien développé </a:t>
            </a:r>
            <a:endParaRPr sz="2400" b="1">
              <a:solidFill>
                <a:schemeClr val="accent3"/>
              </a:solidFill>
              <a:latin typeface="Open Sans"/>
              <a:ea typeface="Open Sans"/>
              <a:cs typeface="Open Sans"/>
              <a:sym typeface="Open Sans"/>
            </a:endParaRPr>
          </a:p>
          <a:p>
            <a:pPr marL="0" lvl="0" indent="0" algn="ctr" rtl="0">
              <a:spcBef>
                <a:spcPts val="0"/>
              </a:spcBef>
              <a:spcAft>
                <a:spcPts val="0"/>
              </a:spcAft>
              <a:buNone/>
            </a:pPr>
            <a:r>
              <a:rPr lang="fr-CA" sz="2400" b="1">
                <a:solidFill>
                  <a:schemeClr val="accent3"/>
                </a:solidFill>
                <a:latin typeface="Open Sans"/>
                <a:ea typeface="Open Sans"/>
                <a:cs typeface="Open Sans"/>
                <a:sym typeface="Open Sans"/>
              </a:rPr>
              <a:t>(niveau souhaité)</a:t>
            </a:r>
            <a:endParaRPr sz="2400" b="1">
              <a:solidFill>
                <a:schemeClr val="accent3"/>
              </a:solidFill>
              <a:latin typeface="Open Sans"/>
              <a:ea typeface="Open Sans"/>
              <a:cs typeface="Open Sans"/>
              <a:sym typeface="Open Sans"/>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80"/>
        <p:cNvGrpSpPr/>
        <p:nvPr/>
      </p:nvGrpSpPr>
      <p:grpSpPr>
        <a:xfrm>
          <a:off x="0" y="0"/>
          <a:ext cx="0" cy="0"/>
          <a:chOff x="0" y="0"/>
          <a:chExt cx="0" cy="0"/>
        </a:xfrm>
      </p:grpSpPr>
      <p:sp>
        <p:nvSpPr>
          <p:cNvPr id="681" name="Google Shape;681;p97"/>
          <p:cNvSpPr txBox="1">
            <a:spLocks noGrp="1"/>
          </p:cNvSpPr>
          <p:nvPr>
            <p:ph type="title"/>
          </p:nvPr>
        </p:nvSpPr>
        <p:spPr>
          <a:xfrm>
            <a:off x="981558" y="149388"/>
            <a:ext cx="7498200" cy="1143000"/>
          </a:xfrm>
          <a:prstGeom prst="rect">
            <a:avLst/>
          </a:prstGeom>
        </p:spPr>
        <p:txBody>
          <a:bodyPr spcFirstLastPara="1" wrap="square" lIns="91425" tIns="45700" rIns="91425" bIns="45700" anchor="ctr" anchorCtr="0">
            <a:normAutofit/>
          </a:bodyPr>
          <a:lstStyle/>
          <a:p>
            <a:pPr marL="0" lvl="0" indent="0" algn="ctr" rtl="0">
              <a:spcBef>
                <a:spcPts val="0"/>
              </a:spcBef>
              <a:spcAft>
                <a:spcPts val="0"/>
              </a:spcAft>
              <a:buNone/>
            </a:pPr>
            <a:r>
              <a:rPr lang="fr-CA"/>
              <a:t> ! Attention !</a:t>
            </a:r>
            <a:endParaRPr/>
          </a:p>
        </p:txBody>
      </p:sp>
      <p:sp>
        <p:nvSpPr>
          <p:cNvPr id="682" name="Google Shape;682;p97"/>
          <p:cNvSpPr txBox="1">
            <a:spLocks noGrp="1"/>
          </p:cNvSpPr>
          <p:nvPr>
            <p:ph type="body" idx="1"/>
          </p:nvPr>
        </p:nvSpPr>
        <p:spPr>
          <a:xfrm>
            <a:off x="1091133" y="1417650"/>
            <a:ext cx="7498200" cy="4800600"/>
          </a:xfrm>
          <a:prstGeom prst="rect">
            <a:avLst/>
          </a:prstGeom>
        </p:spPr>
        <p:txBody>
          <a:bodyPr spcFirstLastPara="1" wrap="square" lIns="91425" tIns="45700" rIns="91425" bIns="45700" anchor="t" anchorCtr="0">
            <a:normAutofit/>
          </a:bodyPr>
          <a:lstStyle/>
          <a:p>
            <a:pPr marL="457200" lvl="0" indent="-355600" algn="l" rtl="0">
              <a:spcBef>
                <a:spcPts val="600"/>
              </a:spcBef>
              <a:spcAft>
                <a:spcPts val="0"/>
              </a:spcAft>
              <a:buSzPts val="2000"/>
              <a:buChar char="●"/>
            </a:pPr>
            <a:r>
              <a:rPr lang="fr-CA" sz="2000"/>
              <a:t>La question éthique </a:t>
            </a:r>
            <a:r>
              <a:rPr lang="fr-CA" sz="2000">
                <a:highlight>
                  <a:srgbClr val="00FF00"/>
                </a:highlight>
              </a:rPr>
              <a:t>doit comprendre un enjeu éthique (problématique)</a:t>
            </a:r>
            <a:endParaRPr sz="2000">
              <a:highlight>
                <a:srgbClr val="00FF00"/>
              </a:highlight>
            </a:endParaRPr>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Tout le monde doit être en mesure de répondre à ta question éthique.</a:t>
            </a:r>
            <a:endParaRPr sz="2000"/>
          </a:p>
          <a:p>
            <a:pPr marL="914400" lvl="1" indent="-355600" algn="l" rtl="0">
              <a:spcBef>
                <a:spcPts val="0"/>
              </a:spcBef>
              <a:spcAft>
                <a:spcPts val="0"/>
              </a:spcAft>
              <a:buSzPts val="2000"/>
              <a:buChar char="○"/>
            </a:pPr>
            <a:r>
              <a:rPr lang="fr-CA" sz="2000"/>
              <a:t>Si tu as lu un livre ou écouté un film, etc. ta question ne doit pas y faire directement référence, mais bien faire référence au sujet, à la problématique.</a:t>
            </a:r>
            <a:endParaRPr sz="2000"/>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86"/>
        <p:cNvGrpSpPr/>
        <p:nvPr/>
      </p:nvGrpSpPr>
      <p:grpSpPr>
        <a:xfrm>
          <a:off x="0" y="0"/>
          <a:ext cx="0" cy="0"/>
          <a:chOff x="0" y="0"/>
          <a:chExt cx="0" cy="0"/>
        </a:xfrm>
      </p:grpSpPr>
      <p:sp>
        <p:nvSpPr>
          <p:cNvPr id="687" name="Google Shape;687;p98"/>
          <p:cNvSpPr txBox="1">
            <a:spLocks noGrp="1"/>
          </p:cNvSpPr>
          <p:nvPr>
            <p:ph type="title"/>
          </p:nvPr>
        </p:nvSpPr>
        <p:spPr>
          <a:xfrm>
            <a:off x="1461025" y="701850"/>
            <a:ext cx="5613600" cy="5454300"/>
          </a:xfrm>
          <a:prstGeom prst="rect">
            <a:avLst/>
          </a:prstGeom>
        </p:spPr>
        <p:txBody>
          <a:bodyPr spcFirstLastPara="1" wrap="square" lIns="91425" tIns="91425" rIns="91425" bIns="91425" anchor="ctr" anchorCtr="0">
            <a:normAutofit/>
          </a:bodyPr>
          <a:lstStyle/>
          <a:p>
            <a:pPr marL="0" lvl="0" indent="0" algn="ctr" rtl="0">
              <a:spcBef>
                <a:spcPts val="0"/>
              </a:spcBef>
              <a:spcAft>
                <a:spcPts val="0"/>
              </a:spcAft>
              <a:buNone/>
            </a:pPr>
            <a:r>
              <a:rPr lang="fr-CA"/>
              <a:t>Activité en équipe !</a:t>
            </a:r>
            <a:endParaRPr/>
          </a:p>
          <a:p>
            <a:pPr marL="457200" lvl="0" indent="0" algn="ctr" rtl="0">
              <a:spcBef>
                <a:spcPts val="0"/>
              </a:spcBef>
              <a:spcAft>
                <a:spcPts val="0"/>
              </a:spcAft>
              <a:buNone/>
            </a:pPr>
            <a:r>
              <a:rPr lang="fr-CA"/>
              <a:t> _</a:t>
            </a:r>
            <a:endParaRPr/>
          </a:p>
          <a:p>
            <a:pPr marL="457200" lvl="0" indent="0" algn="ctr" rtl="0">
              <a:spcBef>
                <a:spcPts val="0"/>
              </a:spcBef>
              <a:spcAft>
                <a:spcPts val="0"/>
              </a:spcAft>
              <a:buNone/>
            </a:pPr>
            <a:endParaRPr/>
          </a:p>
          <a:p>
            <a:pPr marL="0" lvl="0" indent="0" algn="ctr" rtl="0">
              <a:spcBef>
                <a:spcPts val="0"/>
              </a:spcBef>
              <a:spcAft>
                <a:spcPts val="0"/>
              </a:spcAft>
              <a:buNone/>
            </a:pPr>
            <a:r>
              <a:rPr lang="fr-CA"/>
              <a:t>Rédige des questions éthiques</a:t>
            </a:r>
            <a:endParaRPr/>
          </a:p>
        </p:txBody>
      </p:sp>
      <p:sp>
        <p:nvSpPr>
          <p:cNvPr id="688" name="Google Shape;688;p98"/>
          <p:cNvSpPr/>
          <p:nvPr/>
        </p:nvSpPr>
        <p:spPr>
          <a:xfrm>
            <a:off x="7550075" y="303750"/>
            <a:ext cx="1377900" cy="1174200"/>
          </a:xfrm>
          <a:prstGeom prst="star5">
            <a:avLst>
              <a:gd name="adj" fmla="val 19098"/>
              <a:gd name="hf" fmla="val 105146"/>
              <a:gd name="vf" fmla="val 110557"/>
            </a:avLst>
          </a:prstGeom>
          <a:solidFill>
            <a:srgbClr val="980000"/>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92"/>
        <p:cNvGrpSpPr/>
        <p:nvPr/>
      </p:nvGrpSpPr>
      <p:grpSpPr>
        <a:xfrm>
          <a:off x="0" y="0"/>
          <a:ext cx="0" cy="0"/>
          <a:chOff x="0" y="0"/>
          <a:chExt cx="0" cy="0"/>
        </a:xfrm>
      </p:grpSpPr>
      <p:sp>
        <p:nvSpPr>
          <p:cNvPr id="693" name="Google Shape;693;p99"/>
          <p:cNvSpPr txBox="1">
            <a:spLocks noGrp="1"/>
          </p:cNvSpPr>
          <p:nvPr>
            <p:ph type="title"/>
          </p:nvPr>
        </p:nvSpPr>
        <p:spPr>
          <a:xfrm>
            <a:off x="311700" y="1086400"/>
            <a:ext cx="8571300" cy="125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9600"/>
              <a:t>Les formes du dialogue</a:t>
            </a:r>
            <a:endParaRPr sz="9600"/>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97"/>
        <p:cNvGrpSpPr/>
        <p:nvPr/>
      </p:nvGrpSpPr>
      <p:grpSpPr>
        <a:xfrm>
          <a:off x="0" y="0"/>
          <a:ext cx="0" cy="0"/>
          <a:chOff x="0" y="0"/>
          <a:chExt cx="0" cy="0"/>
        </a:xfrm>
      </p:grpSpPr>
      <p:sp>
        <p:nvSpPr>
          <p:cNvPr id="698" name="Google Shape;698;p100"/>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Les formes du dialogue</a:t>
            </a:r>
            <a:endParaRPr/>
          </a:p>
        </p:txBody>
      </p:sp>
      <p:sp>
        <p:nvSpPr>
          <p:cNvPr id="699" name="Google Shape;699;p100"/>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81000" algn="l" rtl="0">
              <a:spcBef>
                <a:spcPts val="0"/>
              </a:spcBef>
              <a:spcAft>
                <a:spcPts val="0"/>
              </a:spcAft>
              <a:buSzPts val="2400"/>
              <a:buChar char="➔"/>
            </a:pPr>
            <a:r>
              <a:rPr lang="fr-CA" sz="2400"/>
              <a:t>La conversation</a:t>
            </a:r>
            <a:endParaRPr sz="2400"/>
          </a:p>
          <a:p>
            <a:pPr marL="457200" lvl="0" indent="-381000" algn="l" rtl="0">
              <a:spcBef>
                <a:spcPts val="0"/>
              </a:spcBef>
              <a:spcAft>
                <a:spcPts val="0"/>
              </a:spcAft>
              <a:buSzPts val="2400"/>
              <a:buChar char="➔"/>
            </a:pPr>
            <a:r>
              <a:rPr lang="fr-CA" sz="2400"/>
              <a:t>La discussion</a:t>
            </a:r>
            <a:endParaRPr sz="2400"/>
          </a:p>
          <a:p>
            <a:pPr marL="457200" lvl="0" indent="-381000" algn="l" rtl="0">
              <a:spcBef>
                <a:spcPts val="0"/>
              </a:spcBef>
              <a:spcAft>
                <a:spcPts val="0"/>
              </a:spcAft>
              <a:buSzPts val="2400"/>
              <a:buChar char="➔"/>
            </a:pPr>
            <a:r>
              <a:rPr lang="fr-CA" sz="2400"/>
              <a:t>Le débat</a:t>
            </a:r>
            <a:endParaRPr sz="2400"/>
          </a:p>
          <a:p>
            <a:pPr marL="457200" lvl="0" indent="-381000" algn="l" rtl="0">
              <a:spcBef>
                <a:spcPts val="0"/>
              </a:spcBef>
              <a:spcAft>
                <a:spcPts val="0"/>
              </a:spcAft>
              <a:buSzPts val="2400"/>
              <a:buChar char="➔"/>
            </a:pPr>
            <a:r>
              <a:rPr lang="fr-CA" sz="2400"/>
              <a:t>La narration</a:t>
            </a:r>
            <a:endParaRPr sz="2400"/>
          </a:p>
          <a:p>
            <a:pPr marL="457200" lvl="0" indent="-381000" algn="l" rtl="0">
              <a:spcBef>
                <a:spcPts val="0"/>
              </a:spcBef>
              <a:spcAft>
                <a:spcPts val="0"/>
              </a:spcAft>
              <a:buSzPts val="2400"/>
              <a:buChar char="➔"/>
            </a:pPr>
            <a:r>
              <a:rPr lang="fr-CA" sz="2400"/>
              <a:t>La délibération</a:t>
            </a:r>
            <a:endParaRPr sz="2400"/>
          </a:p>
          <a:p>
            <a:pPr marL="457200" lvl="0" indent="-381000" algn="l" rtl="0">
              <a:spcBef>
                <a:spcPts val="0"/>
              </a:spcBef>
              <a:spcAft>
                <a:spcPts val="0"/>
              </a:spcAft>
              <a:buSzPts val="2400"/>
              <a:buChar char="➔"/>
            </a:pPr>
            <a:r>
              <a:rPr lang="fr-CA" sz="2400"/>
              <a:t>La table ronde</a:t>
            </a:r>
            <a:endParaRPr sz="2400"/>
          </a:p>
          <a:p>
            <a:pPr marL="457200" lvl="0" indent="-381000" algn="l" rtl="0">
              <a:spcBef>
                <a:spcPts val="0"/>
              </a:spcBef>
              <a:spcAft>
                <a:spcPts val="0"/>
              </a:spcAft>
              <a:buSzPts val="2400"/>
              <a:buChar char="➔"/>
            </a:pPr>
            <a:r>
              <a:rPr lang="fr-CA" sz="2400"/>
              <a:t>L’entrevue</a:t>
            </a:r>
            <a:endParaRPr sz="2400"/>
          </a:p>
        </p:txBody>
      </p:sp>
      <p:pic>
        <p:nvPicPr>
          <p:cNvPr id="700" name="Google Shape;700;p100"/>
          <p:cNvPicPr preferRelativeResize="0"/>
          <p:nvPr/>
        </p:nvPicPr>
        <p:blipFill>
          <a:blip r:embed="rId3">
            <a:alphaModFix/>
          </a:blip>
          <a:stretch>
            <a:fillRect/>
          </a:stretch>
        </p:blipFill>
        <p:spPr>
          <a:xfrm>
            <a:off x="4660271" y="2354871"/>
            <a:ext cx="3915401" cy="3486501"/>
          </a:xfrm>
          <a:prstGeom prst="rect">
            <a:avLst/>
          </a:prstGeom>
          <a:noFill/>
          <a:ln>
            <a:noFill/>
          </a:ln>
        </p:spPr>
      </p:pic>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704"/>
        <p:cNvGrpSpPr/>
        <p:nvPr/>
      </p:nvGrpSpPr>
      <p:grpSpPr>
        <a:xfrm>
          <a:off x="0" y="0"/>
          <a:ext cx="0" cy="0"/>
          <a:chOff x="0" y="0"/>
          <a:chExt cx="0" cy="0"/>
        </a:xfrm>
      </p:grpSpPr>
      <p:sp>
        <p:nvSpPr>
          <p:cNvPr id="705" name="Google Shape;705;p101"/>
          <p:cNvSpPr txBox="1">
            <a:spLocks noGrp="1"/>
          </p:cNvSpPr>
          <p:nvPr>
            <p:ph type="title"/>
          </p:nvPr>
        </p:nvSpPr>
        <p:spPr>
          <a:xfrm>
            <a:off x="265500" y="100208"/>
            <a:ext cx="4045200" cy="2234400"/>
          </a:xfrm>
          <a:prstGeom prst="rect">
            <a:avLst/>
          </a:prstGeom>
        </p:spPr>
        <p:txBody>
          <a:bodyPr spcFirstLastPara="1" wrap="square" lIns="91425" tIns="91425" rIns="91425" bIns="91425" anchor="b" anchorCtr="0">
            <a:normAutofit/>
          </a:bodyPr>
          <a:lstStyle/>
          <a:p>
            <a:pPr marL="457200" lvl="0" indent="-495300" algn="ctr" rtl="0">
              <a:spcBef>
                <a:spcPts val="0"/>
              </a:spcBef>
              <a:spcAft>
                <a:spcPts val="0"/>
              </a:spcAft>
              <a:buSzPts val="4200"/>
              <a:buAutoNum type="arabicPeriod"/>
            </a:pPr>
            <a:r>
              <a:rPr lang="fr-CA"/>
              <a:t>La conversation</a:t>
            </a:r>
            <a:endParaRPr/>
          </a:p>
        </p:txBody>
      </p:sp>
      <p:sp>
        <p:nvSpPr>
          <p:cNvPr id="706" name="Google Shape;706;p101"/>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707" name="Google Shape;707;p101"/>
          <p:cNvSpPr txBox="1">
            <a:spLocks noGrp="1"/>
          </p:cNvSpPr>
          <p:nvPr>
            <p:ph type="body" idx="2"/>
          </p:nvPr>
        </p:nvSpPr>
        <p:spPr>
          <a:xfrm>
            <a:off x="4731700" y="100200"/>
            <a:ext cx="4253100" cy="6544800"/>
          </a:xfrm>
          <a:prstGeom prst="rect">
            <a:avLst/>
          </a:prstGeom>
        </p:spPr>
        <p:txBody>
          <a:bodyPr spcFirstLastPara="1" wrap="square" lIns="91425" tIns="91425" rIns="91425" bIns="91425" anchor="ctr" anchorCtr="0">
            <a:noAutofit/>
          </a:bodyPr>
          <a:lstStyle/>
          <a:p>
            <a:pPr marL="457200" lvl="0" indent="-355600" algn="l" rtl="0">
              <a:spcBef>
                <a:spcPts val="0"/>
              </a:spcBef>
              <a:spcAft>
                <a:spcPts val="0"/>
              </a:spcAft>
              <a:buSzPts val="2000"/>
              <a:buChar char="-"/>
            </a:pPr>
            <a:r>
              <a:rPr lang="fr-CA" sz="2000"/>
              <a:t>Échange d’idées ou d’expériences entre deux ou plusieurs personnes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C’est la </a:t>
            </a:r>
            <a:r>
              <a:rPr lang="fr-CA" sz="2000">
                <a:highlight>
                  <a:srgbClr val="00FF00"/>
                </a:highlight>
              </a:rPr>
              <a:t>forme du dialogue la plus commune. Elle est utilisée dans la vie quotidienne, entre les amis ou la famille</a:t>
            </a:r>
            <a:endParaRPr sz="2000">
              <a:highlight>
                <a:srgbClr val="00FF00"/>
              </a:highlight>
            </a:endParaRPr>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C’est une forme du dialogue plus informelle qui n’implique pas nécessairement de grandes décisions ou un grand sérieux. C’est le principe de </a:t>
            </a:r>
            <a:r>
              <a:rPr lang="fr-CA" sz="2000">
                <a:highlight>
                  <a:srgbClr val="00FF00"/>
                </a:highlight>
              </a:rPr>
              <a:t>parler un peu de tout et de n’importe quoi</a:t>
            </a:r>
            <a:endParaRPr sz="2000">
              <a:highlight>
                <a:srgbClr val="00FF00"/>
              </a:highlight>
            </a:endParaRPr>
          </a:p>
        </p:txBody>
      </p:sp>
      <p:pic>
        <p:nvPicPr>
          <p:cNvPr id="708" name="Google Shape;708;p101"/>
          <p:cNvPicPr preferRelativeResize="0"/>
          <p:nvPr/>
        </p:nvPicPr>
        <p:blipFill>
          <a:blip r:embed="rId3">
            <a:alphaModFix/>
          </a:blip>
          <a:stretch>
            <a:fillRect/>
          </a:stretch>
        </p:blipFill>
        <p:spPr>
          <a:xfrm>
            <a:off x="161550" y="3138201"/>
            <a:ext cx="4253101" cy="3203124"/>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02"/>
          <p:cNvSpPr txBox="1">
            <a:spLocks noGrp="1"/>
          </p:cNvSpPr>
          <p:nvPr>
            <p:ph type="title"/>
          </p:nvPr>
        </p:nvSpPr>
        <p:spPr>
          <a:xfrm>
            <a:off x="265500" y="-242142"/>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2. La discussion</a:t>
            </a:r>
            <a:endParaRPr/>
          </a:p>
        </p:txBody>
      </p:sp>
      <p:sp>
        <p:nvSpPr>
          <p:cNvPr id="714" name="Google Shape;714;p102"/>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715" name="Google Shape;715;p102"/>
          <p:cNvSpPr txBox="1">
            <a:spLocks noGrp="1"/>
          </p:cNvSpPr>
          <p:nvPr>
            <p:ph type="body" idx="2"/>
          </p:nvPr>
        </p:nvSpPr>
        <p:spPr>
          <a:xfrm>
            <a:off x="4731300" y="131525"/>
            <a:ext cx="4259400" cy="65604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Échange </a:t>
            </a:r>
            <a:r>
              <a:rPr lang="fr-CA" sz="2000">
                <a:highlight>
                  <a:srgbClr val="00FF00"/>
                </a:highlight>
              </a:rPr>
              <a:t>suivi et structuré</a:t>
            </a:r>
            <a:r>
              <a:rPr lang="fr-CA" sz="2000"/>
              <a:t> d’opinions, d’idées ou d’arguments dans le but de les examiner</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highlight>
                  <a:srgbClr val="00FF00"/>
                </a:highlight>
              </a:rPr>
              <a:t>Exige une préparation</a:t>
            </a:r>
            <a:r>
              <a:rPr lang="fr-CA" sz="2000"/>
              <a:t> et vise à mieux connaître les points de vue de tous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Exemples : Discussion pour un travail scolaire. Discussion de groupe sur des forums internet. Discussion au sein d’une équipe de recherche. </a:t>
            </a:r>
            <a:endParaRPr sz="2000"/>
          </a:p>
        </p:txBody>
      </p:sp>
      <p:pic>
        <p:nvPicPr>
          <p:cNvPr id="716" name="Google Shape;716;p102"/>
          <p:cNvPicPr preferRelativeResize="0"/>
          <p:nvPr/>
        </p:nvPicPr>
        <p:blipFill>
          <a:blip r:embed="rId3">
            <a:alphaModFix/>
          </a:blip>
          <a:stretch>
            <a:fillRect/>
          </a:stretch>
        </p:blipFill>
        <p:spPr>
          <a:xfrm>
            <a:off x="53725" y="3218600"/>
            <a:ext cx="4468756" cy="2234400"/>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34"/>
        <p:cNvGrpSpPr/>
        <p:nvPr/>
      </p:nvGrpSpPr>
      <p:grpSpPr>
        <a:xfrm>
          <a:off x="0" y="0"/>
          <a:ext cx="0" cy="0"/>
          <a:chOff x="0" y="0"/>
          <a:chExt cx="0" cy="0"/>
        </a:xfrm>
      </p:grpSpPr>
      <p:sp>
        <p:nvSpPr>
          <p:cNvPr id="135" name="Google Shape;135;p22"/>
          <p:cNvSpPr txBox="1">
            <a:spLocks noGrp="1"/>
          </p:cNvSpPr>
          <p:nvPr>
            <p:ph type="title"/>
          </p:nvPr>
        </p:nvSpPr>
        <p:spPr>
          <a:xfrm>
            <a:off x="1435600" y="274654"/>
            <a:ext cx="7498200" cy="1549800"/>
          </a:xfrm>
          <a:prstGeom prst="rect">
            <a:avLst/>
          </a:prstGeom>
        </p:spPr>
        <p:txBody>
          <a:bodyPr spcFirstLastPara="1" wrap="square" lIns="91425" tIns="45700" rIns="91425" bIns="45700" anchor="ctr" anchorCtr="0">
            <a:normAutofit/>
          </a:bodyPr>
          <a:lstStyle/>
          <a:p>
            <a:pPr marL="0" lvl="0" indent="0" algn="l" rtl="0">
              <a:spcBef>
                <a:spcPts val="0"/>
              </a:spcBef>
              <a:spcAft>
                <a:spcPts val="0"/>
              </a:spcAft>
              <a:buNone/>
            </a:pPr>
            <a:r>
              <a:rPr lang="fr-CA"/>
              <a:t>Nommez des valeurs sociales du Québec</a:t>
            </a:r>
            <a:endParaRPr/>
          </a:p>
        </p:txBody>
      </p:sp>
      <p:sp>
        <p:nvSpPr>
          <p:cNvPr id="136" name="Google Shape;136;p22"/>
          <p:cNvSpPr txBox="1">
            <a:spLocks noGrp="1"/>
          </p:cNvSpPr>
          <p:nvPr>
            <p:ph type="body" idx="1"/>
          </p:nvPr>
        </p:nvSpPr>
        <p:spPr>
          <a:xfrm>
            <a:off x="1435600" y="2347925"/>
            <a:ext cx="7498200" cy="3900600"/>
          </a:xfrm>
          <a:prstGeom prst="rect">
            <a:avLst/>
          </a:prstGeom>
        </p:spPr>
        <p:txBody>
          <a:bodyPr spcFirstLastPara="1" wrap="square" lIns="91425" tIns="45700" rIns="91425" bIns="45700" anchor="t" anchorCtr="0">
            <a:normAutofit/>
          </a:bodyPr>
          <a:lstStyle/>
          <a:p>
            <a:pPr marL="0" lvl="0" indent="0" algn="l" rtl="0">
              <a:spcBef>
                <a:spcPts val="600"/>
              </a:spcBef>
              <a:spcAft>
                <a:spcPts val="0"/>
              </a:spcAft>
              <a:buNone/>
            </a:pPr>
            <a:endParaRPr/>
          </a:p>
          <a:p>
            <a:pPr marL="0" lvl="0" indent="0" algn="l" rtl="0">
              <a:spcBef>
                <a:spcPts val="1200"/>
              </a:spcBef>
              <a:spcAft>
                <a:spcPts val="0"/>
              </a:spcAft>
              <a:buNone/>
            </a:pPr>
            <a:endParaRPr/>
          </a:p>
          <a:p>
            <a:pPr marL="0" lvl="0" indent="0" algn="l" rtl="0">
              <a:spcBef>
                <a:spcPts val="1200"/>
              </a:spcBef>
              <a:spcAft>
                <a:spcPts val="1200"/>
              </a:spcAft>
              <a:buNone/>
            </a:pPr>
            <a:endParaRPr/>
          </a:p>
        </p:txBody>
      </p:sp>
      <p:pic>
        <p:nvPicPr>
          <p:cNvPr id="137" name="Google Shape;137;p22"/>
          <p:cNvPicPr preferRelativeResize="0"/>
          <p:nvPr/>
        </p:nvPicPr>
        <p:blipFill>
          <a:blip r:embed="rId3">
            <a:alphaModFix/>
          </a:blip>
          <a:stretch>
            <a:fillRect/>
          </a:stretch>
        </p:blipFill>
        <p:spPr>
          <a:xfrm>
            <a:off x="0" y="2195631"/>
            <a:ext cx="9144001" cy="3531439"/>
          </a:xfrm>
          <a:prstGeom prst="rect">
            <a:avLst/>
          </a:prstGeom>
          <a:noFill/>
          <a:ln>
            <a:noFill/>
          </a:ln>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720"/>
        <p:cNvGrpSpPr/>
        <p:nvPr/>
      </p:nvGrpSpPr>
      <p:grpSpPr>
        <a:xfrm>
          <a:off x="0" y="0"/>
          <a:ext cx="0" cy="0"/>
          <a:chOff x="0" y="0"/>
          <a:chExt cx="0" cy="0"/>
        </a:xfrm>
      </p:grpSpPr>
      <p:sp>
        <p:nvSpPr>
          <p:cNvPr id="721" name="Google Shape;721;p103"/>
          <p:cNvSpPr txBox="1">
            <a:spLocks noGrp="1"/>
          </p:cNvSpPr>
          <p:nvPr>
            <p:ph type="title"/>
          </p:nvPr>
        </p:nvSpPr>
        <p:spPr>
          <a:xfrm>
            <a:off x="265500" y="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3. Le débat</a:t>
            </a:r>
            <a:endParaRPr/>
          </a:p>
        </p:txBody>
      </p:sp>
      <p:sp>
        <p:nvSpPr>
          <p:cNvPr id="722" name="Google Shape;722;p103"/>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723" name="Google Shape;723;p103"/>
          <p:cNvSpPr txBox="1">
            <a:spLocks noGrp="1"/>
          </p:cNvSpPr>
          <p:nvPr>
            <p:ph type="body" idx="2"/>
          </p:nvPr>
        </p:nvSpPr>
        <p:spPr>
          <a:xfrm>
            <a:off x="4731300" y="209800"/>
            <a:ext cx="4306200" cy="65292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Échange encadré et organisé entre des personnes ayant des avis différents</a:t>
            </a:r>
            <a:r>
              <a:rPr lang="fr-CA" sz="2000">
                <a:highlight>
                  <a:srgbClr val="00FF00"/>
                </a:highlight>
              </a:rPr>
              <a:t> sur un sujet controversé</a:t>
            </a:r>
            <a:r>
              <a:rPr lang="fr-CA" sz="2000"/>
              <a:t>. </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Le débat nécessite de choisir des </a:t>
            </a:r>
            <a:r>
              <a:rPr lang="fr-CA" sz="2000">
                <a:highlight>
                  <a:srgbClr val="00FF00"/>
                </a:highlight>
              </a:rPr>
              <a:t>arguments dans le but de convaincre les autres</a:t>
            </a:r>
            <a:endParaRPr sz="2000">
              <a:highlight>
                <a:srgbClr val="00FF00"/>
              </a:highlight>
            </a:endParaRPr>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Permet de à des personnes aux points de vue divergents de défendre leurs idées.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Débat des chefs</a:t>
            </a:r>
            <a:endParaRPr sz="2000"/>
          </a:p>
        </p:txBody>
      </p:sp>
      <p:pic>
        <p:nvPicPr>
          <p:cNvPr id="724" name="Google Shape;724;p103"/>
          <p:cNvPicPr preferRelativeResize="0"/>
          <p:nvPr/>
        </p:nvPicPr>
        <p:blipFill>
          <a:blip r:embed="rId3">
            <a:alphaModFix/>
          </a:blip>
          <a:stretch>
            <a:fillRect/>
          </a:stretch>
        </p:blipFill>
        <p:spPr>
          <a:xfrm>
            <a:off x="0" y="2882112"/>
            <a:ext cx="4667075" cy="2626888"/>
          </a:xfrm>
          <a:prstGeom prst="rect">
            <a:avLst/>
          </a:prstGeom>
          <a:noFill/>
          <a:ln>
            <a:noFill/>
          </a:ln>
        </p:spPr>
      </p:pic>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728"/>
        <p:cNvGrpSpPr/>
        <p:nvPr/>
      </p:nvGrpSpPr>
      <p:grpSpPr>
        <a:xfrm>
          <a:off x="0" y="0"/>
          <a:ext cx="0" cy="0"/>
          <a:chOff x="0" y="0"/>
          <a:chExt cx="0" cy="0"/>
        </a:xfrm>
      </p:grpSpPr>
      <p:sp>
        <p:nvSpPr>
          <p:cNvPr id="729" name="Google Shape;729;p104"/>
          <p:cNvSpPr txBox="1">
            <a:spLocks noGrp="1"/>
          </p:cNvSpPr>
          <p:nvPr>
            <p:ph type="title"/>
          </p:nvPr>
        </p:nvSpPr>
        <p:spPr>
          <a:xfrm>
            <a:off x="265500" y="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4. La narration</a:t>
            </a:r>
            <a:endParaRPr/>
          </a:p>
        </p:txBody>
      </p:sp>
      <p:sp>
        <p:nvSpPr>
          <p:cNvPr id="730" name="Google Shape;730;p104"/>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731" name="Google Shape;731;p104"/>
          <p:cNvSpPr txBox="1">
            <a:spLocks noGrp="1"/>
          </p:cNvSpPr>
          <p:nvPr>
            <p:ph type="body" idx="2"/>
          </p:nvPr>
        </p:nvSpPr>
        <p:spPr>
          <a:xfrm>
            <a:off x="4669075" y="162850"/>
            <a:ext cx="4315500" cy="64353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highlight>
                  <a:srgbClr val="00FF00"/>
                </a:highlight>
              </a:rPr>
              <a:t>Récit détaillé</a:t>
            </a:r>
            <a:r>
              <a:rPr lang="fr-CA" sz="2000"/>
              <a:t>, écrit ou oral, d’une suite de faits et d’événements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On utilise la narration pour rapporter des faits, raconter une histoire ou relater des événements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Exemples : Un journaliste qui couvre un événement en direct. Un guide touristique qui raconte l’histoire de la ville. </a:t>
            </a:r>
            <a:endParaRPr sz="2000"/>
          </a:p>
        </p:txBody>
      </p:sp>
      <p:pic>
        <p:nvPicPr>
          <p:cNvPr id="732" name="Google Shape;732;p104"/>
          <p:cNvPicPr preferRelativeResize="0"/>
          <p:nvPr/>
        </p:nvPicPr>
        <p:blipFill>
          <a:blip r:embed="rId3">
            <a:alphaModFix/>
          </a:blip>
          <a:stretch>
            <a:fillRect/>
          </a:stretch>
        </p:blipFill>
        <p:spPr>
          <a:xfrm>
            <a:off x="543063" y="2489462"/>
            <a:ext cx="3490076" cy="3939426"/>
          </a:xfrm>
          <a:prstGeom prst="rect">
            <a:avLst/>
          </a:prstGeom>
          <a:noFill/>
          <a:ln>
            <a:noFill/>
          </a:ln>
        </p:spPr>
      </p:pic>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736"/>
        <p:cNvGrpSpPr/>
        <p:nvPr/>
      </p:nvGrpSpPr>
      <p:grpSpPr>
        <a:xfrm>
          <a:off x="0" y="0"/>
          <a:ext cx="0" cy="0"/>
          <a:chOff x="0" y="0"/>
          <a:chExt cx="0" cy="0"/>
        </a:xfrm>
      </p:grpSpPr>
      <p:sp>
        <p:nvSpPr>
          <p:cNvPr id="737" name="Google Shape;737;p105"/>
          <p:cNvSpPr txBox="1">
            <a:spLocks noGrp="1"/>
          </p:cNvSpPr>
          <p:nvPr>
            <p:ph type="title"/>
          </p:nvPr>
        </p:nvSpPr>
        <p:spPr>
          <a:xfrm>
            <a:off x="265500" y="8"/>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5. La délibération</a:t>
            </a:r>
            <a:endParaRPr/>
          </a:p>
        </p:txBody>
      </p:sp>
      <p:sp>
        <p:nvSpPr>
          <p:cNvPr id="738" name="Google Shape;738;p105"/>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739" name="Google Shape;739;p105"/>
          <p:cNvSpPr txBox="1">
            <a:spLocks noGrp="1"/>
          </p:cNvSpPr>
          <p:nvPr>
            <p:ph type="body" idx="2"/>
          </p:nvPr>
        </p:nvSpPr>
        <p:spPr>
          <a:xfrm>
            <a:off x="4700400" y="131525"/>
            <a:ext cx="4284300" cy="65604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highlight>
                  <a:srgbClr val="00FF00"/>
                </a:highlight>
              </a:rPr>
              <a:t>Examen </a:t>
            </a:r>
            <a:r>
              <a:rPr lang="fr-CA" sz="2000"/>
              <a:t>avec d’autres personnes des différents aspects d’une question (faits, valeurs, conséquences) afin d’arriver à une décision commune</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On </a:t>
            </a:r>
            <a:r>
              <a:rPr lang="fr-CA" sz="2000">
                <a:highlight>
                  <a:srgbClr val="00FF00"/>
                </a:highlight>
              </a:rPr>
              <a:t>délibère dans les situations où une décision commune doit être prise en groupe</a:t>
            </a:r>
            <a:endParaRPr sz="2000">
              <a:highlight>
                <a:srgbClr val="00FF00"/>
              </a:highlight>
            </a:endParaRPr>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Un jury délibère pour poser un verdict lors d’un procès. </a:t>
            </a:r>
            <a:endParaRPr sz="2000"/>
          </a:p>
        </p:txBody>
      </p:sp>
      <p:pic>
        <p:nvPicPr>
          <p:cNvPr id="740" name="Google Shape;740;p105"/>
          <p:cNvPicPr preferRelativeResize="0"/>
          <p:nvPr/>
        </p:nvPicPr>
        <p:blipFill>
          <a:blip r:embed="rId3">
            <a:alphaModFix/>
          </a:blip>
          <a:stretch>
            <a:fillRect/>
          </a:stretch>
        </p:blipFill>
        <p:spPr>
          <a:xfrm>
            <a:off x="0" y="2987313"/>
            <a:ext cx="4572000" cy="2857511"/>
          </a:xfrm>
          <a:prstGeom prst="rect">
            <a:avLst/>
          </a:prstGeom>
          <a:noFill/>
          <a:ln>
            <a:noFill/>
          </a:ln>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744"/>
        <p:cNvGrpSpPr/>
        <p:nvPr/>
      </p:nvGrpSpPr>
      <p:grpSpPr>
        <a:xfrm>
          <a:off x="0" y="0"/>
          <a:ext cx="0" cy="0"/>
          <a:chOff x="0" y="0"/>
          <a:chExt cx="0" cy="0"/>
        </a:xfrm>
      </p:grpSpPr>
      <p:sp>
        <p:nvSpPr>
          <p:cNvPr id="745" name="Google Shape;745;p106"/>
          <p:cNvSpPr txBox="1">
            <a:spLocks noGrp="1"/>
          </p:cNvSpPr>
          <p:nvPr>
            <p:ph type="title"/>
          </p:nvPr>
        </p:nvSpPr>
        <p:spPr>
          <a:xfrm>
            <a:off x="265500" y="147183"/>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6. La table ronde</a:t>
            </a:r>
            <a:endParaRPr/>
          </a:p>
        </p:txBody>
      </p:sp>
      <p:sp>
        <p:nvSpPr>
          <p:cNvPr id="746" name="Google Shape;746;p106"/>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747" name="Google Shape;747;p106"/>
          <p:cNvSpPr txBox="1">
            <a:spLocks noGrp="1"/>
          </p:cNvSpPr>
          <p:nvPr>
            <p:ph type="body" idx="2"/>
          </p:nvPr>
        </p:nvSpPr>
        <p:spPr>
          <a:xfrm>
            <a:off x="4716050" y="147175"/>
            <a:ext cx="4268700" cy="65763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highlight>
                  <a:srgbClr val="00FF00"/>
                </a:highlight>
              </a:rPr>
              <a:t>Rencontre entre des spécialistes</a:t>
            </a:r>
            <a:r>
              <a:rPr lang="fr-CA" sz="2000"/>
              <a:t> sur une question donnée afin d’exposer leurs points de vue respectifs, de dégager une vision d’ensemble et d’échanger avec un auditoire</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On l’utilise pour que différents experts nous en apprennent plus sur un sujet.</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 : Conférence/atelier pour les sportifs. Entrevue télévisée (Tout le monde en parle). </a:t>
            </a:r>
            <a:endParaRPr sz="2000"/>
          </a:p>
        </p:txBody>
      </p:sp>
      <p:pic>
        <p:nvPicPr>
          <p:cNvPr id="748" name="Google Shape;748;p106"/>
          <p:cNvPicPr preferRelativeResize="0"/>
          <p:nvPr/>
        </p:nvPicPr>
        <p:blipFill>
          <a:blip r:embed="rId3">
            <a:alphaModFix/>
          </a:blip>
          <a:stretch>
            <a:fillRect/>
          </a:stretch>
        </p:blipFill>
        <p:spPr>
          <a:xfrm>
            <a:off x="39274" y="3011550"/>
            <a:ext cx="4369875" cy="2913250"/>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07"/>
          <p:cNvSpPr txBox="1">
            <a:spLocks noGrp="1"/>
          </p:cNvSpPr>
          <p:nvPr>
            <p:ph type="title"/>
          </p:nvPr>
        </p:nvSpPr>
        <p:spPr>
          <a:xfrm>
            <a:off x="265500" y="147183"/>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7. L’entrevue</a:t>
            </a:r>
            <a:endParaRPr/>
          </a:p>
        </p:txBody>
      </p:sp>
      <p:sp>
        <p:nvSpPr>
          <p:cNvPr id="754" name="Google Shape;754;p107"/>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755" name="Google Shape;755;p107"/>
          <p:cNvSpPr txBox="1">
            <a:spLocks noGrp="1"/>
          </p:cNvSpPr>
          <p:nvPr>
            <p:ph type="body" idx="2"/>
          </p:nvPr>
        </p:nvSpPr>
        <p:spPr>
          <a:xfrm>
            <a:off x="4810000" y="147175"/>
            <a:ext cx="4174800" cy="65136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Rencontre planifiée et préparée </a:t>
            </a:r>
            <a:r>
              <a:rPr lang="fr-CA" sz="2000">
                <a:highlight>
                  <a:srgbClr val="00FF00"/>
                </a:highlight>
              </a:rPr>
              <a:t>de type questions-réponses pour interroger </a:t>
            </a:r>
            <a:r>
              <a:rPr lang="fr-CA" sz="2000"/>
              <a:t>une ou plusieurs personnes sur ses activités, ses idées et/ou ses expériences.</a:t>
            </a:r>
            <a:endParaRPr sz="2000"/>
          </a:p>
          <a:p>
            <a:pPr marL="457200" lvl="0" indent="0" algn="l" rtl="0">
              <a:spcBef>
                <a:spcPts val="1200"/>
              </a:spcBef>
              <a:spcAft>
                <a:spcPts val="0"/>
              </a:spcAft>
              <a:buNone/>
            </a:pPr>
            <a:endParaRPr sz="2000"/>
          </a:p>
          <a:p>
            <a:pPr marL="457200" lvl="0" indent="-355600" algn="l" rtl="0">
              <a:spcBef>
                <a:spcPts val="1200"/>
              </a:spcBef>
              <a:spcAft>
                <a:spcPts val="0"/>
              </a:spcAft>
              <a:buSzPts val="2000"/>
              <a:buChar char="-"/>
            </a:pPr>
            <a:r>
              <a:rPr lang="fr-CA" sz="2000"/>
              <a:t>Exemples : Entrevue d’embauche. Entrevue journalistique</a:t>
            </a:r>
            <a:endParaRPr sz="2000"/>
          </a:p>
        </p:txBody>
      </p:sp>
      <p:pic>
        <p:nvPicPr>
          <p:cNvPr id="756" name="Google Shape;756;p107"/>
          <p:cNvPicPr preferRelativeResize="0"/>
          <p:nvPr/>
        </p:nvPicPr>
        <p:blipFill>
          <a:blip r:embed="rId3">
            <a:alphaModFix/>
          </a:blip>
          <a:stretch>
            <a:fillRect/>
          </a:stretch>
        </p:blipFill>
        <p:spPr>
          <a:xfrm>
            <a:off x="-156575" y="2798013"/>
            <a:ext cx="4728575" cy="3322325"/>
          </a:xfrm>
          <a:prstGeom prst="rect">
            <a:avLst/>
          </a:prstGeom>
          <a:noFill/>
          <a:ln>
            <a:noFill/>
          </a:ln>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760"/>
        <p:cNvGrpSpPr/>
        <p:nvPr/>
      </p:nvGrpSpPr>
      <p:grpSpPr>
        <a:xfrm>
          <a:off x="0" y="0"/>
          <a:ext cx="0" cy="0"/>
          <a:chOff x="0" y="0"/>
          <a:chExt cx="0" cy="0"/>
        </a:xfrm>
      </p:grpSpPr>
      <p:sp>
        <p:nvSpPr>
          <p:cNvPr id="761" name="Google Shape;761;p108"/>
          <p:cNvSpPr txBox="1">
            <a:spLocks noGrp="1"/>
          </p:cNvSpPr>
          <p:nvPr>
            <p:ph type="title"/>
          </p:nvPr>
        </p:nvSpPr>
        <p:spPr>
          <a:xfrm>
            <a:off x="311700" y="225478"/>
            <a:ext cx="8520600" cy="13110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Associe les formes du dialogue à leur description respective</a:t>
            </a:r>
            <a:endParaRPr/>
          </a:p>
        </p:txBody>
      </p:sp>
      <p:sp>
        <p:nvSpPr>
          <p:cNvPr id="762" name="Google Shape;762;p108"/>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0" lvl="0" indent="0" algn="l" rtl="0">
              <a:spcBef>
                <a:spcPts val="0"/>
              </a:spcBef>
              <a:spcAft>
                <a:spcPts val="1200"/>
              </a:spcAft>
              <a:buNone/>
            </a:pPr>
            <a:endParaRPr/>
          </a:p>
        </p:txBody>
      </p:sp>
      <p:pic>
        <p:nvPicPr>
          <p:cNvPr id="763" name="Google Shape;763;p108"/>
          <p:cNvPicPr preferRelativeResize="0"/>
          <p:nvPr/>
        </p:nvPicPr>
        <p:blipFill>
          <a:blip r:embed="rId3">
            <a:alphaModFix/>
          </a:blip>
          <a:stretch>
            <a:fillRect/>
          </a:stretch>
        </p:blipFill>
        <p:spPr>
          <a:xfrm>
            <a:off x="152400" y="1718038"/>
            <a:ext cx="9143999" cy="3726725"/>
          </a:xfrm>
          <a:prstGeom prst="rect">
            <a:avLst/>
          </a:prstGeom>
          <a:noFill/>
          <a:ln>
            <a:noFill/>
          </a:ln>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767"/>
        <p:cNvGrpSpPr/>
        <p:nvPr/>
      </p:nvGrpSpPr>
      <p:grpSpPr>
        <a:xfrm>
          <a:off x="0" y="0"/>
          <a:ext cx="0" cy="0"/>
          <a:chOff x="0" y="0"/>
          <a:chExt cx="0" cy="0"/>
        </a:xfrm>
      </p:grpSpPr>
      <p:sp>
        <p:nvSpPr>
          <p:cNvPr id="768" name="Google Shape;768;p109"/>
          <p:cNvSpPr txBox="1">
            <a:spLocks noGrp="1"/>
          </p:cNvSpPr>
          <p:nvPr>
            <p:ph type="title"/>
          </p:nvPr>
        </p:nvSpPr>
        <p:spPr>
          <a:xfrm>
            <a:off x="286350" y="757575"/>
            <a:ext cx="8571300" cy="34761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fr-CA" sz="9600"/>
              <a:t>Des moyens pour élaborer un point de vue</a:t>
            </a:r>
            <a:endParaRPr sz="9600"/>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772"/>
        <p:cNvGrpSpPr/>
        <p:nvPr/>
      </p:nvGrpSpPr>
      <p:grpSpPr>
        <a:xfrm>
          <a:off x="0" y="0"/>
          <a:ext cx="0" cy="0"/>
          <a:chOff x="0" y="0"/>
          <a:chExt cx="0" cy="0"/>
        </a:xfrm>
      </p:grpSpPr>
      <p:sp>
        <p:nvSpPr>
          <p:cNvPr id="773" name="Google Shape;773;p110"/>
          <p:cNvSpPr txBox="1">
            <a:spLocks noGrp="1"/>
          </p:cNvSpPr>
          <p:nvPr>
            <p:ph type="title"/>
          </p:nvPr>
        </p:nvSpPr>
        <p:spPr>
          <a:xfrm>
            <a:off x="311700" y="593367"/>
            <a:ext cx="8520600" cy="9432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r>
              <a:rPr lang="fr-CA"/>
              <a:t>Les moyens pour élaborer un point de vue</a:t>
            </a:r>
            <a:endParaRPr/>
          </a:p>
        </p:txBody>
      </p:sp>
      <p:sp>
        <p:nvSpPr>
          <p:cNvPr id="774" name="Google Shape;774;p110"/>
          <p:cNvSpPr txBox="1">
            <a:spLocks noGrp="1"/>
          </p:cNvSpPr>
          <p:nvPr>
            <p:ph type="body" idx="1"/>
          </p:nvPr>
        </p:nvSpPr>
        <p:spPr>
          <a:xfrm>
            <a:off x="311700" y="1688433"/>
            <a:ext cx="8520600" cy="4403700"/>
          </a:xfrm>
          <a:prstGeom prst="rect">
            <a:avLst/>
          </a:prstGeom>
        </p:spPr>
        <p:txBody>
          <a:bodyPr spcFirstLastPara="1" wrap="square" lIns="91425" tIns="91425" rIns="91425" bIns="91425" anchor="t" anchorCtr="0">
            <a:normAutofit/>
          </a:bodyPr>
          <a:lstStyle/>
          <a:p>
            <a:pPr marL="457200" lvl="0" indent="-368300" algn="l" rtl="0">
              <a:spcBef>
                <a:spcPts val="0"/>
              </a:spcBef>
              <a:spcAft>
                <a:spcPts val="0"/>
              </a:spcAft>
              <a:buSzPts val="2200"/>
              <a:buChar char="➔"/>
            </a:pPr>
            <a:r>
              <a:rPr lang="fr-CA" sz="2200"/>
              <a:t>La description</a:t>
            </a:r>
            <a:endParaRPr sz="2200"/>
          </a:p>
          <a:p>
            <a:pPr marL="457200" lvl="0" indent="-368300" algn="l" rtl="0">
              <a:spcBef>
                <a:spcPts val="0"/>
              </a:spcBef>
              <a:spcAft>
                <a:spcPts val="0"/>
              </a:spcAft>
              <a:buSzPts val="2200"/>
              <a:buChar char="➔"/>
            </a:pPr>
            <a:r>
              <a:rPr lang="fr-CA" sz="2200"/>
              <a:t>La comparaison</a:t>
            </a:r>
            <a:endParaRPr sz="2200"/>
          </a:p>
          <a:p>
            <a:pPr marL="457200" lvl="0" indent="-368300" algn="l" rtl="0">
              <a:spcBef>
                <a:spcPts val="0"/>
              </a:spcBef>
              <a:spcAft>
                <a:spcPts val="0"/>
              </a:spcAft>
              <a:buSzPts val="2200"/>
              <a:buChar char="➔"/>
            </a:pPr>
            <a:r>
              <a:rPr lang="fr-CA" sz="2200"/>
              <a:t>L’explication</a:t>
            </a:r>
            <a:endParaRPr sz="2200"/>
          </a:p>
          <a:p>
            <a:pPr marL="457200" lvl="0" indent="-368300" algn="l" rtl="0">
              <a:spcBef>
                <a:spcPts val="0"/>
              </a:spcBef>
              <a:spcAft>
                <a:spcPts val="0"/>
              </a:spcAft>
              <a:buSzPts val="2200"/>
              <a:buChar char="➔"/>
            </a:pPr>
            <a:r>
              <a:rPr lang="fr-CA" sz="2200"/>
              <a:t>La justification</a:t>
            </a:r>
            <a:endParaRPr sz="2200"/>
          </a:p>
          <a:p>
            <a:pPr marL="457200" lvl="0" indent="-368300" algn="l" rtl="0">
              <a:spcBef>
                <a:spcPts val="0"/>
              </a:spcBef>
              <a:spcAft>
                <a:spcPts val="0"/>
              </a:spcAft>
              <a:buSzPts val="2200"/>
              <a:buChar char="➔"/>
            </a:pPr>
            <a:r>
              <a:rPr lang="fr-CA" sz="2200"/>
              <a:t>La synthèse</a:t>
            </a:r>
            <a:endParaRPr sz="2200"/>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778"/>
        <p:cNvGrpSpPr/>
        <p:nvPr/>
      </p:nvGrpSpPr>
      <p:grpSpPr>
        <a:xfrm>
          <a:off x="0" y="0"/>
          <a:ext cx="0" cy="0"/>
          <a:chOff x="0" y="0"/>
          <a:chExt cx="0" cy="0"/>
        </a:xfrm>
      </p:grpSpPr>
      <p:sp>
        <p:nvSpPr>
          <p:cNvPr id="779" name="Google Shape;779;p111"/>
          <p:cNvSpPr txBox="1">
            <a:spLocks noGrp="1"/>
          </p:cNvSpPr>
          <p:nvPr>
            <p:ph type="title"/>
          </p:nvPr>
        </p:nvSpPr>
        <p:spPr>
          <a:xfrm>
            <a:off x="265500" y="84558"/>
            <a:ext cx="4045200" cy="2234400"/>
          </a:xfrm>
          <a:prstGeom prst="rect">
            <a:avLst/>
          </a:prstGeom>
        </p:spPr>
        <p:txBody>
          <a:bodyPr spcFirstLastPara="1" wrap="square" lIns="91425" tIns="91425" rIns="91425" bIns="91425" anchor="b" anchorCtr="0">
            <a:normAutofit/>
          </a:bodyPr>
          <a:lstStyle/>
          <a:p>
            <a:pPr marL="457200" lvl="0" indent="-495300" algn="ctr" rtl="0">
              <a:spcBef>
                <a:spcPts val="0"/>
              </a:spcBef>
              <a:spcAft>
                <a:spcPts val="0"/>
              </a:spcAft>
              <a:buSzPts val="4200"/>
              <a:buAutoNum type="arabicPeriod"/>
            </a:pPr>
            <a:r>
              <a:rPr lang="fr-CA"/>
              <a:t>La description</a:t>
            </a:r>
            <a:endParaRPr/>
          </a:p>
        </p:txBody>
      </p:sp>
      <p:sp>
        <p:nvSpPr>
          <p:cNvPr id="780" name="Google Shape;780;p111"/>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781" name="Google Shape;781;p111"/>
          <p:cNvSpPr txBox="1">
            <a:spLocks noGrp="1"/>
          </p:cNvSpPr>
          <p:nvPr>
            <p:ph type="body" idx="2"/>
          </p:nvPr>
        </p:nvSpPr>
        <p:spPr>
          <a:xfrm>
            <a:off x="4810000" y="84550"/>
            <a:ext cx="4243200" cy="65607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highlight>
                  <a:srgbClr val="00FF00"/>
                </a:highlight>
              </a:rPr>
              <a:t>Énumération de caractéristiques</a:t>
            </a:r>
            <a:r>
              <a:rPr lang="fr-CA" sz="2000"/>
              <a:t> pour en faire une représentation la plus complète possible (3QPOCC)</a:t>
            </a:r>
            <a:endParaRPr sz="2000"/>
          </a:p>
          <a:p>
            <a:pPr marL="457200" lvl="0" indent="0" algn="l" rtl="0">
              <a:spcBef>
                <a:spcPts val="1200"/>
              </a:spcBef>
              <a:spcAft>
                <a:spcPts val="0"/>
              </a:spcAft>
              <a:buNone/>
            </a:pPr>
            <a:r>
              <a:rPr lang="fr-CA" sz="2000"/>
              <a:t>- Qui ?</a:t>
            </a:r>
            <a:endParaRPr sz="2000"/>
          </a:p>
          <a:p>
            <a:pPr marL="457200" lvl="0" indent="0" algn="l" rtl="0">
              <a:spcBef>
                <a:spcPts val="1200"/>
              </a:spcBef>
              <a:spcAft>
                <a:spcPts val="0"/>
              </a:spcAft>
              <a:buNone/>
            </a:pPr>
            <a:r>
              <a:rPr lang="fr-CA" sz="2000"/>
              <a:t>- Quoi ?</a:t>
            </a:r>
            <a:endParaRPr sz="2000"/>
          </a:p>
          <a:p>
            <a:pPr marL="457200" lvl="0" indent="0" algn="l" rtl="0">
              <a:spcBef>
                <a:spcPts val="1200"/>
              </a:spcBef>
              <a:spcAft>
                <a:spcPts val="0"/>
              </a:spcAft>
              <a:buNone/>
            </a:pPr>
            <a:r>
              <a:rPr lang="fr-CA" sz="2000"/>
              <a:t>- Quand ?</a:t>
            </a:r>
            <a:endParaRPr sz="2000"/>
          </a:p>
          <a:p>
            <a:pPr marL="457200" lvl="0" indent="0" algn="l" rtl="0">
              <a:spcBef>
                <a:spcPts val="1200"/>
              </a:spcBef>
              <a:spcAft>
                <a:spcPts val="0"/>
              </a:spcAft>
              <a:buNone/>
            </a:pPr>
            <a:r>
              <a:rPr lang="fr-CA" sz="2000"/>
              <a:t>- Pourquoi ?</a:t>
            </a:r>
            <a:endParaRPr sz="2000"/>
          </a:p>
          <a:p>
            <a:pPr marL="457200" lvl="0" indent="0" algn="l" rtl="0">
              <a:spcBef>
                <a:spcPts val="1200"/>
              </a:spcBef>
              <a:spcAft>
                <a:spcPts val="0"/>
              </a:spcAft>
              <a:buNone/>
            </a:pPr>
            <a:r>
              <a:rPr lang="fr-CA" sz="2000"/>
              <a:t>- Où ?</a:t>
            </a:r>
            <a:endParaRPr sz="2000"/>
          </a:p>
          <a:p>
            <a:pPr marL="457200" lvl="0" indent="0" algn="l" rtl="0">
              <a:spcBef>
                <a:spcPts val="1200"/>
              </a:spcBef>
              <a:spcAft>
                <a:spcPts val="0"/>
              </a:spcAft>
              <a:buNone/>
            </a:pPr>
            <a:r>
              <a:rPr lang="fr-CA" sz="2000"/>
              <a:t>- Comment ?</a:t>
            </a:r>
            <a:endParaRPr sz="2000"/>
          </a:p>
          <a:p>
            <a:pPr marL="457200" lvl="0" indent="0" algn="l" rtl="0">
              <a:spcBef>
                <a:spcPts val="1200"/>
              </a:spcBef>
              <a:spcAft>
                <a:spcPts val="1200"/>
              </a:spcAft>
              <a:buNone/>
            </a:pPr>
            <a:r>
              <a:rPr lang="fr-CA" sz="2000"/>
              <a:t>- Combien ?</a:t>
            </a:r>
            <a:endParaRPr sz="2000"/>
          </a:p>
        </p:txBody>
      </p:sp>
      <p:pic>
        <p:nvPicPr>
          <p:cNvPr id="782" name="Google Shape;782;p111"/>
          <p:cNvPicPr preferRelativeResize="0"/>
          <p:nvPr/>
        </p:nvPicPr>
        <p:blipFill>
          <a:blip r:embed="rId3">
            <a:alphaModFix/>
          </a:blip>
          <a:stretch>
            <a:fillRect/>
          </a:stretch>
        </p:blipFill>
        <p:spPr>
          <a:xfrm>
            <a:off x="392610" y="2681425"/>
            <a:ext cx="3918100" cy="3900675"/>
          </a:xfrm>
          <a:prstGeom prst="rect">
            <a:avLst/>
          </a:prstGeom>
          <a:noFill/>
          <a:ln>
            <a:noFill/>
          </a:ln>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86"/>
        <p:cNvGrpSpPr/>
        <p:nvPr/>
      </p:nvGrpSpPr>
      <p:grpSpPr>
        <a:xfrm>
          <a:off x="0" y="0"/>
          <a:ext cx="0" cy="0"/>
          <a:chOff x="0" y="0"/>
          <a:chExt cx="0" cy="0"/>
        </a:xfrm>
      </p:grpSpPr>
      <p:sp>
        <p:nvSpPr>
          <p:cNvPr id="787" name="Google Shape;787;p112"/>
          <p:cNvSpPr txBox="1">
            <a:spLocks noGrp="1"/>
          </p:cNvSpPr>
          <p:nvPr>
            <p:ph type="title"/>
          </p:nvPr>
        </p:nvSpPr>
        <p:spPr>
          <a:xfrm>
            <a:off x="265500" y="227583"/>
            <a:ext cx="4045200" cy="22344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fr-CA"/>
              <a:t>2. La comparaison</a:t>
            </a:r>
            <a:endParaRPr/>
          </a:p>
        </p:txBody>
      </p:sp>
      <p:sp>
        <p:nvSpPr>
          <p:cNvPr id="788" name="Google Shape;788;p112"/>
          <p:cNvSpPr txBox="1">
            <a:spLocks noGrp="1"/>
          </p:cNvSpPr>
          <p:nvPr>
            <p:ph type="subTitle" idx="1"/>
          </p:nvPr>
        </p:nvSpPr>
        <p:spPr>
          <a:xfrm>
            <a:off x="265500" y="3635833"/>
            <a:ext cx="4045200" cy="1646700"/>
          </a:xfrm>
          <a:prstGeom prst="rect">
            <a:avLst/>
          </a:prstGeom>
        </p:spPr>
        <p:txBody>
          <a:bodyPr spcFirstLastPara="1" wrap="square" lIns="91425" tIns="91425" rIns="91425" bIns="91425" anchor="t" anchorCtr="0">
            <a:normAutofit/>
          </a:bodyPr>
          <a:lstStyle/>
          <a:p>
            <a:pPr marL="0" lvl="0" indent="0" algn="ctr" rtl="0">
              <a:spcBef>
                <a:spcPts val="0"/>
              </a:spcBef>
              <a:spcAft>
                <a:spcPts val="0"/>
              </a:spcAft>
              <a:buNone/>
            </a:pPr>
            <a:endParaRPr/>
          </a:p>
        </p:txBody>
      </p:sp>
      <p:sp>
        <p:nvSpPr>
          <p:cNvPr id="789" name="Google Shape;789;p112"/>
          <p:cNvSpPr txBox="1">
            <a:spLocks noGrp="1"/>
          </p:cNvSpPr>
          <p:nvPr>
            <p:ph type="body" idx="2"/>
          </p:nvPr>
        </p:nvSpPr>
        <p:spPr>
          <a:xfrm>
            <a:off x="4939500" y="965600"/>
            <a:ext cx="3837000" cy="4926900"/>
          </a:xfrm>
          <a:prstGeom prst="rect">
            <a:avLst/>
          </a:prstGeom>
        </p:spPr>
        <p:txBody>
          <a:bodyPr spcFirstLastPara="1" wrap="square" lIns="91425" tIns="91425" rIns="91425" bIns="91425" anchor="ctr" anchorCtr="0">
            <a:normAutofit/>
          </a:bodyPr>
          <a:lstStyle/>
          <a:p>
            <a:pPr marL="457200" lvl="0" indent="-355600" algn="l" rtl="0">
              <a:spcBef>
                <a:spcPts val="0"/>
              </a:spcBef>
              <a:spcAft>
                <a:spcPts val="0"/>
              </a:spcAft>
              <a:buSzPts val="2000"/>
              <a:buChar char="-"/>
            </a:pPr>
            <a:r>
              <a:rPr lang="fr-CA" sz="2000"/>
              <a:t>Établir des </a:t>
            </a:r>
            <a:r>
              <a:rPr lang="fr-CA" sz="2000">
                <a:highlight>
                  <a:srgbClr val="00FF00"/>
                </a:highlight>
              </a:rPr>
              <a:t>différences et des ressemblances</a:t>
            </a:r>
            <a:r>
              <a:rPr lang="fr-CA" sz="2000"/>
              <a:t> entre deux ou plusieurs éléments</a:t>
            </a:r>
            <a:endParaRPr sz="2000"/>
          </a:p>
        </p:txBody>
      </p:sp>
      <p:pic>
        <p:nvPicPr>
          <p:cNvPr id="790" name="Google Shape;790;p112"/>
          <p:cNvPicPr preferRelativeResize="0"/>
          <p:nvPr/>
        </p:nvPicPr>
        <p:blipFill>
          <a:blip r:embed="rId3">
            <a:alphaModFix/>
          </a:blip>
          <a:stretch>
            <a:fillRect/>
          </a:stretch>
        </p:blipFill>
        <p:spPr>
          <a:xfrm>
            <a:off x="151875" y="3037263"/>
            <a:ext cx="4272426" cy="2843825"/>
          </a:xfrm>
          <a:prstGeom prst="rect">
            <a:avLst/>
          </a:prstGeom>
          <a:noFill/>
          <a:ln>
            <a:noFill/>
          </a:ln>
        </p:spPr>
      </p:pic>
    </p:spTree>
  </p:cSld>
  <p:clrMapOvr>
    <a:masterClrMapping/>
  </p:clrMapOvr>
</p:sld>
</file>

<file path=ppt/theme/theme1.xml><?xml version="1.0" encoding="utf-8"?>
<a:theme xmlns:a="http://schemas.openxmlformats.org/drawingml/2006/main" name="Tropic">
  <a:themeElements>
    <a:clrScheme name="Tropic">
      <a:dk1>
        <a:srgbClr val="A1E8D9"/>
      </a:dk1>
      <a:lt1>
        <a:srgbClr val="FFFFFF"/>
      </a:lt1>
      <a:dk2>
        <a:srgbClr val="695D46"/>
      </a:dk2>
      <a:lt2>
        <a:srgbClr val="B3A77D"/>
      </a:lt2>
      <a:accent1>
        <a:srgbClr val="EF6C00"/>
      </a:accent1>
      <a:accent2>
        <a:srgbClr val="CE93D8"/>
      </a:accent2>
      <a:accent3>
        <a:srgbClr val="4DB6AC"/>
      </a:accent3>
      <a:accent4>
        <a:srgbClr val="FF9800"/>
      </a:accent4>
      <a:accent5>
        <a:srgbClr val="009668"/>
      </a:accent5>
      <a:accent6>
        <a:srgbClr val="EEFF41"/>
      </a:accent6>
      <a:hlink>
        <a:srgbClr val="009668"/>
      </a:hlink>
      <a:folHlink>
        <a:srgbClr val="00966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TotalTime>
  <Words>4414</Words>
  <Application>Microsoft Office PowerPoint</Application>
  <PresentationFormat>Affichage à l'écran (4:3)</PresentationFormat>
  <Paragraphs>594</Paragraphs>
  <Slides>114</Slides>
  <Notes>114</Notes>
  <HiddenSlides>1</HiddenSlides>
  <MMClips>0</MMClips>
  <ScaleCrop>false</ScaleCrop>
  <HeadingPairs>
    <vt:vector size="6" baseType="variant">
      <vt:variant>
        <vt:lpstr>Polices utilisées</vt:lpstr>
      </vt:variant>
      <vt:variant>
        <vt:i4>4</vt:i4>
      </vt:variant>
      <vt:variant>
        <vt:lpstr>Thème</vt:lpstr>
      </vt:variant>
      <vt:variant>
        <vt:i4>1</vt:i4>
      </vt:variant>
      <vt:variant>
        <vt:lpstr>Titres des diapositives</vt:lpstr>
      </vt:variant>
      <vt:variant>
        <vt:i4>114</vt:i4>
      </vt:variant>
    </vt:vector>
  </HeadingPairs>
  <TitlesOfParts>
    <vt:vector size="119" baseType="lpstr">
      <vt:lpstr>PT Sans Narrow</vt:lpstr>
      <vt:lpstr>Gill Sans</vt:lpstr>
      <vt:lpstr>Open Sans</vt:lpstr>
      <vt:lpstr>Arial</vt:lpstr>
      <vt:lpstr>Tropic</vt:lpstr>
      <vt:lpstr>Précédemment en Éthique</vt:lpstr>
      <vt:lpstr>Qu’est-ce que l’éthique ?</vt:lpstr>
      <vt:lpstr>Les valeurs</vt:lpstr>
      <vt:lpstr>Les valeurs</vt:lpstr>
      <vt:lpstr>Qu’est-ce qu’une valeur?</vt:lpstr>
      <vt:lpstr>Nommez des valeurs que vous connaissez</vt:lpstr>
      <vt:lpstr>Présentation PowerPoint</vt:lpstr>
      <vt:lpstr>La valeur personnelle et sociale</vt:lpstr>
      <vt:lpstr>Nommez des valeurs sociales du Québec</vt:lpstr>
      <vt:lpstr>Développe l’autonomie</vt:lpstr>
      <vt:lpstr>Création de liens</vt:lpstr>
      <vt:lpstr>Point de référence</vt:lpstr>
      <vt:lpstr>Activité : Survivre à une apocalypse</vt:lpstr>
      <vt:lpstr>Dilemme éthique</vt:lpstr>
      <vt:lpstr>L’échelle de valeurs</vt:lpstr>
      <vt:lpstr>                    Mise en situation </vt:lpstr>
      <vt:lpstr>Modélisation d’un dilemme éthique</vt:lpstr>
      <vt:lpstr>La démarche éthique</vt:lpstr>
      <vt:lpstr>Type de conflit de valeurs</vt:lpstr>
      <vt:lpstr>Comment réagir face aux conflits de valeurs ?</vt:lpstr>
      <vt:lpstr>L’intransigeance</vt:lpstr>
      <vt:lpstr>2. Le retrait</vt:lpstr>
      <vt:lpstr>3. Le compromis</vt:lpstr>
      <vt:lpstr>4. Le refoulement</vt:lpstr>
      <vt:lpstr>5. Le partage des points de vue</vt:lpstr>
      <vt:lpstr>Toi, quelle attitude adopte-tu lors d’un conflit de valeur ?</vt:lpstr>
      <vt:lpstr>Les normes</vt:lpstr>
      <vt:lpstr>Qu’est-ce qu’une norme ?</vt:lpstr>
      <vt:lpstr>Normes écrites</vt:lpstr>
      <vt:lpstr>Écris des exemples de normes écrites et non-écrites</vt:lpstr>
      <vt:lpstr>Les caractéristiques d’une norme</vt:lpstr>
      <vt:lpstr>Sociale</vt:lpstr>
      <vt:lpstr>Majorité qualitative et quantitative</vt:lpstr>
      <vt:lpstr>2. Diffuse</vt:lpstr>
      <vt:lpstr>Présentation PowerPoint</vt:lpstr>
      <vt:lpstr>3. Mouvante </vt:lpstr>
      <vt:lpstr>4. Sanctionne</vt:lpstr>
      <vt:lpstr>Activité de groupe !</vt:lpstr>
      <vt:lpstr>Place-toi en équipe de 2-4 personnes Lis les normes que je t’ai données Distingue les normes écrites, les normes non-écrites et les normes inventées Avec la gommette en avant, accroche les normes dans leur catégorie respective Quand tu as terminé, retourne t’asseoir à ta place :) </vt:lpstr>
      <vt:lpstr>Le rôle de la norme</vt:lpstr>
      <vt:lpstr>Cohésion</vt:lpstr>
      <vt:lpstr>2. Stabilité</vt:lpstr>
      <vt:lpstr>3. Substitution des personnes</vt:lpstr>
      <vt:lpstr>Les types de conformités</vt:lpstr>
      <vt:lpstr>Est-ce que ça t'est déjà arrivé de te conformer volontairement à la majorité pour ne pas être exclu/ridiculisé ?</vt:lpstr>
      <vt:lpstr>Les types de pression (influence sociale) pour se conformer à la norme</vt:lpstr>
      <vt:lpstr>Présentation PowerPoint</vt:lpstr>
      <vt:lpstr>Présentation PowerPoint</vt:lpstr>
      <vt:lpstr>Les types de pression (influence sociale)</vt:lpstr>
      <vt:lpstr>Les types de pression (influence sociale)</vt:lpstr>
      <vt:lpstr>Présentation PowerPoint</vt:lpstr>
      <vt:lpstr>Discussion de groupe</vt:lpstr>
      <vt:lpstr>Les repères</vt:lpstr>
      <vt:lpstr>Définition</vt:lpstr>
      <vt:lpstr>Présentation PowerPoint</vt:lpstr>
      <vt:lpstr>Les types de repères</vt:lpstr>
      <vt:lpstr>Repères sociaux</vt:lpstr>
      <vt:lpstr>2. Repères moraux</vt:lpstr>
      <vt:lpstr>Exemples de repères moraux  </vt:lpstr>
      <vt:lpstr>3. Repères religieux</vt:lpstr>
      <vt:lpstr>Exemples de repères religieux </vt:lpstr>
      <vt:lpstr>4. Repères philosophiques</vt:lpstr>
      <vt:lpstr>Exemples de repères philosophiques </vt:lpstr>
      <vt:lpstr>5. Repères scientifiques</vt:lpstr>
      <vt:lpstr>Exemples de repères scientifiques</vt:lpstr>
      <vt:lpstr>6. Repères culturels</vt:lpstr>
      <vt:lpstr>Exemples de repères culturels </vt:lpstr>
      <vt:lpstr>Exemples de repères culturels (suite)</vt:lpstr>
      <vt:lpstr>Activité  -  Comment différencier les valeurs, les normes et les repères ?</vt:lpstr>
      <vt:lpstr>La démarche éthique</vt:lpstr>
      <vt:lpstr>La démarche éthique</vt:lpstr>
      <vt:lpstr>Étape 1 : Mise en contexte</vt:lpstr>
      <vt:lpstr>Étape 3 : Formulation de la question éthique</vt:lpstr>
      <vt:lpstr>Étape 5 : Proposition d’options possibles</vt:lpstr>
      <vt:lpstr>La question éthique</vt:lpstr>
      <vt:lpstr>Qu’est-ce que la question éthique ?</vt:lpstr>
      <vt:lpstr>Les types de questions éthiques</vt:lpstr>
      <vt:lpstr>La question de compréhension d’une situation éthique</vt:lpstr>
      <vt:lpstr>2. La question d’identification de repères</vt:lpstr>
      <vt:lpstr>3. La question d’évaluation</vt:lpstr>
      <vt:lpstr>4. La question de justification</vt:lpstr>
      <vt:lpstr>5. La question de recommandation</vt:lpstr>
      <vt:lpstr>Les niveaux de la pensée éthique</vt:lpstr>
      <vt:lpstr> ! Attention !</vt:lpstr>
      <vt:lpstr>Activité en équipe !  _  Rédige des questions éthiques</vt:lpstr>
      <vt:lpstr>Les formes du dialogue</vt:lpstr>
      <vt:lpstr>Les formes du dialogue</vt:lpstr>
      <vt:lpstr>La conversation</vt:lpstr>
      <vt:lpstr>2. La discussion</vt:lpstr>
      <vt:lpstr>3. Le débat</vt:lpstr>
      <vt:lpstr>4. La narration</vt:lpstr>
      <vt:lpstr>5. La délibération</vt:lpstr>
      <vt:lpstr>6. La table ronde</vt:lpstr>
      <vt:lpstr>7. L’entrevue</vt:lpstr>
      <vt:lpstr>Associe les formes du dialogue à leur description respective</vt:lpstr>
      <vt:lpstr>Des moyens pour élaborer un point de vue</vt:lpstr>
      <vt:lpstr>Les moyens pour élaborer un point de vue</vt:lpstr>
      <vt:lpstr>La description</vt:lpstr>
      <vt:lpstr>2. La comparaison</vt:lpstr>
      <vt:lpstr>3. L’explication</vt:lpstr>
      <vt:lpstr>4. La justification </vt:lpstr>
      <vt:lpstr>5. La synthèse</vt:lpstr>
      <vt:lpstr>Des moyens pour interroger (questionner) des points de vue</vt:lpstr>
      <vt:lpstr>Types de raisonnement</vt:lpstr>
      <vt:lpstr>Types de jugement</vt:lpstr>
      <vt:lpstr>L’induction</vt:lpstr>
      <vt:lpstr>2. La déduction</vt:lpstr>
      <vt:lpstr>3. L’analogie</vt:lpstr>
      <vt:lpstr>4. L’hypothèse</vt:lpstr>
      <vt:lpstr>Jugement de préférence</vt:lpstr>
      <vt:lpstr>2. Jugement de réalité</vt:lpstr>
      <vt:lpstr>3. Jugement scientifique</vt:lpstr>
      <vt:lpstr>4. Jugement de prescription</vt:lpstr>
      <vt:lpstr>5. Jugement de valeur</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Léonie Asselin</dc:creator>
  <cp:lastModifiedBy>Léonie Asselin</cp:lastModifiedBy>
  <cp:revision>1</cp:revision>
  <dcterms:modified xsi:type="dcterms:W3CDTF">2024-10-02T16:50:42Z</dcterms:modified>
</cp:coreProperties>
</file>